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56"/>
  </p:notesMasterIdLst>
  <p:handoutMasterIdLst>
    <p:handoutMasterId r:id="rId157"/>
  </p:handoutMasterIdLst>
  <p:sldIdLst>
    <p:sldId id="501" r:id="rId2"/>
    <p:sldId id="257" r:id="rId3"/>
    <p:sldId id="502" r:id="rId4"/>
    <p:sldId id="261" r:id="rId5"/>
    <p:sldId id="292" r:id="rId6"/>
    <p:sldId id="259" r:id="rId7"/>
    <p:sldId id="260" r:id="rId8"/>
    <p:sldId id="262" r:id="rId9"/>
    <p:sldId id="263" r:id="rId10"/>
    <p:sldId id="264" r:id="rId11"/>
    <p:sldId id="265" r:id="rId12"/>
    <p:sldId id="266" r:id="rId13"/>
    <p:sldId id="268" r:id="rId14"/>
    <p:sldId id="269" r:id="rId15"/>
    <p:sldId id="270" r:id="rId16"/>
    <p:sldId id="317" r:id="rId17"/>
    <p:sldId id="273" r:id="rId18"/>
    <p:sldId id="316" r:id="rId19"/>
    <p:sldId id="275" r:id="rId20"/>
    <p:sldId id="318"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302" r:id="rId36"/>
    <p:sldId id="304" r:id="rId37"/>
    <p:sldId id="305" r:id="rId38"/>
    <p:sldId id="306" r:id="rId39"/>
    <p:sldId id="320" r:id="rId40"/>
    <p:sldId id="315" r:id="rId41"/>
    <p:sldId id="311" r:id="rId42"/>
    <p:sldId id="312" r:id="rId43"/>
    <p:sldId id="314" r:id="rId44"/>
    <p:sldId id="291" r:id="rId45"/>
    <p:sldId id="293" r:id="rId46"/>
    <p:sldId id="295" r:id="rId47"/>
    <p:sldId id="296" r:id="rId48"/>
    <p:sldId id="298" r:id="rId49"/>
    <p:sldId id="299" r:id="rId50"/>
    <p:sldId id="300" r:id="rId51"/>
    <p:sldId id="341" r:id="rId52"/>
    <p:sldId id="347" r:id="rId53"/>
    <p:sldId id="348" r:id="rId54"/>
    <p:sldId id="349" r:id="rId55"/>
    <p:sldId id="350" r:id="rId56"/>
    <p:sldId id="351" r:id="rId57"/>
    <p:sldId id="352" r:id="rId58"/>
    <p:sldId id="353" r:id="rId59"/>
    <p:sldId id="354" r:id="rId60"/>
    <p:sldId id="355" r:id="rId61"/>
    <p:sldId id="356" r:id="rId62"/>
    <p:sldId id="357" r:id="rId63"/>
    <p:sldId id="362" r:id="rId64"/>
    <p:sldId id="364" r:id="rId65"/>
    <p:sldId id="365" r:id="rId66"/>
    <p:sldId id="366" r:id="rId67"/>
    <p:sldId id="367" r:id="rId68"/>
    <p:sldId id="368" r:id="rId69"/>
    <p:sldId id="369" r:id="rId70"/>
    <p:sldId id="370" r:id="rId71"/>
    <p:sldId id="371" r:id="rId72"/>
    <p:sldId id="374" r:id="rId73"/>
    <p:sldId id="375" r:id="rId74"/>
    <p:sldId id="376" r:id="rId75"/>
    <p:sldId id="381" r:id="rId76"/>
    <p:sldId id="382" r:id="rId77"/>
    <p:sldId id="383" r:id="rId78"/>
    <p:sldId id="384" r:id="rId79"/>
    <p:sldId id="386" r:id="rId80"/>
    <p:sldId id="387" r:id="rId81"/>
    <p:sldId id="390" r:id="rId82"/>
    <p:sldId id="391" r:id="rId83"/>
    <p:sldId id="392" r:id="rId84"/>
    <p:sldId id="393" r:id="rId85"/>
    <p:sldId id="394" r:id="rId86"/>
    <p:sldId id="397" r:id="rId87"/>
    <p:sldId id="398" r:id="rId88"/>
    <p:sldId id="399" r:id="rId89"/>
    <p:sldId id="400" r:id="rId90"/>
    <p:sldId id="401" r:id="rId91"/>
    <p:sldId id="402" r:id="rId92"/>
    <p:sldId id="403" r:id="rId93"/>
    <p:sldId id="408" r:id="rId94"/>
    <p:sldId id="409" r:id="rId95"/>
    <p:sldId id="410" r:id="rId96"/>
    <p:sldId id="411" r:id="rId97"/>
    <p:sldId id="412" r:id="rId98"/>
    <p:sldId id="413" r:id="rId99"/>
    <p:sldId id="414" r:id="rId100"/>
    <p:sldId id="415" r:id="rId101"/>
    <p:sldId id="416" r:id="rId102"/>
    <p:sldId id="417" r:id="rId103"/>
    <p:sldId id="418" r:id="rId104"/>
    <p:sldId id="419" r:id="rId105"/>
    <p:sldId id="420" r:id="rId106"/>
    <p:sldId id="421" r:id="rId107"/>
    <p:sldId id="422" r:id="rId108"/>
    <p:sldId id="423" r:id="rId109"/>
    <p:sldId id="424" r:id="rId110"/>
    <p:sldId id="425" r:id="rId111"/>
    <p:sldId id="426" r:id="rId112"/>
    <p:sldId id="427" r:id="rId113"/>
    <p:sldId id="432" r:id="rId114"/>
    <p:sldId id="434" r:id="rId115"/>
    <p:sldId id="435" r:id="rId116"/>
    <p:sldId id="436" r:id="rId117"/>
    <p:sldId id="440" r:id="rId118"/>
    <p:sldId id="458" r:id="rId119"/>
    <p:sldId id="459" r:id="rId120"/>
    <p:sldId id="460" r:id="rId121"/>
    <p:sldId id="461" r:id="rId122"/>
    <p:sldId id="462" r:id="rId123"/>
    <p:sldId id="463" r:id="rId124"/>
    <p:sldId id="464" r:id="rId125"/>
    <p:sldId id="468" r:id="rId126"/>
    <p:sldId id="471" r:id="rId127"/>
    <p:sldId id="472" r:id="rId128"/>
    <p:sldId id="473" r:id="rId129"/>
    <p:sldId id="474" r:id="rId130"/>
    <p:sldId id="475" r:id="rId131"/>
    <p:sldId id="476" r:id="rId132"/>
    <p:sldId id="477" r:id="rId133"/>
    <p:sldId id="478" r:id="rId134"/>
    <p:sldId id="479" r:id="rId135"/>
    <p:sldId id="480" r:id="rId136"/>
    <p:sldId id="481" r:id="rId137"/>
    <p:sldId id="482" r:id="rId138"/>
    <p:sldId id="483" r:id="rId139"/>
    <p:sldId id="484" r:id="rId140"/>
    <p:sldId id="485" r:id="rId141"/>
    <p:sldId id="486" r:id="rId142"/>
    <p:sldId id="487" r:id="rId143"/>
    <p:sldId id="488" r:id="rId144"/>
    <p:sldId id="489" r:id="rId145"/>
    <p:sldId id="490" r:id="rId146"/>
    <p:sldId id="491" r:id="rId147"/>
    <p:sldId id="492" r:id="rId148"/>
    <p:sldId id="493" r:id="rId149"/>
    <p:sldId id="494" r:id="rId150"/>
    <p:sldId id="495" r:id="rId151"/>
    <p:sldId id="496" r:id="rId152"/>
    <p:sldId id="497" r:id="rId153"/>
    <p:sldId id="498" r:id="rId154"/>
    <p:sldId id="499" r:id="rId1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9785" autoAdjust="0"/>
  </p:normalViewPr>
  <p:slideViewPr>
    <p:cSldViewPr>
      <p:cViewPr varScale="1">
        <p:scale>
          <a:sx n="82" d="100"/>
          <a:sy n="82" d="100"/>
        </p:scale>
        <p:origin x="-160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4/26/2014</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PSIT COE Kanpur</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D1364B-A28D-48C3-B929-8821D3DBDE12}" type="slidenum">
              <a:rPr lang="en-US" smtClean="0"/>
              <a:pPr/>
              <a:t>‹#›</a:t>
            </a:fld>
            <a:endParaRPr lang="en-US"/>
          </a:p>
        </p:txBody>
      </p:sp>
    </p:spTree>
    <p:extLst>
      <p:ext uri="{BB962C8B-B14F-4D97-AF65-F5344CB8AC3E}">
        <p14:creationId xmlns:p14="http://schemas.microsoft.com/office/powerpoint/2010/main" val="31834223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4/26/2014</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PSIT COE Kanpur</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CAEBF8-493A-428F-AA53-4AFA55B9E7F7}" type="slidenum">
              <a:rPr lang="en-US" smtClean="0"/>
              <a:pPr/>
              <a:t>‹#›</a:t>
            </a:fld>
            <a:endParaRPr lang="en-US"/>
          </a:p>
        </p:txBody>
      </p:sp>
    </p:spTree>
    <p:extLst>
      <p:ext uri="{BB962C8B-B14F-4D97-AF65-F5344CB8AC3E}">
        <p14:creationId xmlns:p14="http://schemas.microsoft.com/office/powerpoint/2010/main" val="25956803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IN" smtClean="0"/>
              <a:t>Titania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IN" sz="3200" smtClean="0"/>
              <a:t>New Jubilee Church in Rome, Italy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IN" smtClean="0"/>
              <a:t>Freedom Tower in New York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IN" smtClean="0"/>
              <a:t>Nuclear Reactor in Germany with containment building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26/04/2014</a:t>
            </a:r>
            <a:endParaRPr lang="en-US"/>
          </a:p>
        </p:txBody>
      </p:sp>
      <p:sp>
        <p:nvSpPr>
          <p:cNvPr id="19" name="Footer Placeholder 18"/>
          <p:cNvSpPr>
            <a:spLocks noGrp="1"/>
          </p:cNvSpPr>
          <p:nvPr>
            <p:ph type="ftr" sz="quarter" idx="11"/>
          </p:nvPr>
        </p:nvSpPr>
        <p:spPr/>
        <p:txBody>
          <a:bodyPr/>
          <a:lstStyle/>
          <a:p>
            <a:r>
              <a:rPr lang="en-US" smtClean="0"/>
              <a:t>PSIT COE Kanpur</a:t>
            </a:r>
            <a:endParaRPr lang="en-US"/>
          </a:p>
        </p:txBody>
      </p:sp>
      <p:sp>
        <p:nvSpPr>
          <p:cNvPr id="27" name="Slide Number Placeholder 26"/>
          <p:cNvSpPr>
            <a:spLocks noGrp="1"/>
          </p:cNvSpPr>
          <p:nvPr>
            <p:ph type="sldNum" sz="quarter" idx="12"/>
          </p:nvPr>
        </p:nvSpPr>
        <p:spPr/>
        <p:txBody>
          <a:bodyPr/>
          <a:lstStyle/>
          <a:p>
            <a:fld id="{95604A51-ACEE-47CF-A155-4B7FCA564AB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26/04/2014</a:t>
            </a:r>
            <a:endParaRPr lang="en-US"/>
          </a:p>
        </p:txBody>
      </p:sp>
      <p:sp>
        <p:nvSpPr>
          <p:cNvPr id="5" name="Footer Placeholder 4"/>
          <p:cNvSpPr>
            <a:spLocks noGrp="1"/>
          </p:cNvSpPr>
          <p:nvPr>
            <p:ph type="ftr" sz="quarter" idx="11"/>
          </p:nvPr>
        </p:nvSpPr>
        <p:spPr/>
        <p:txBody>
          <a:bodyPr/>
          <a:lstStyle/>
          <a:p>
            <a:r>
              <a:rPr lang="en-US" smtClean="0"/>
              <a:t>PSIT COE Kanpur</a:t>
            </a:r>
            <a:endParaRPr lang="en-US"/>
          </a:p>
        </p:txBody>
      </p:sp>
      <p:sp>
        <p:nvSpPr>
          <p:cNvPr id="6" name="Slide Number Placeholder 5"/>
          <p:cNvSpPr>
            <a:spLocks noGrp="1"/>
          </p:cNvSpPr>
          <p:nvPr>
            <p:ph type="sldNum" sz="quarter" idx="12"/>
          </p:nvPr>
        </p:nvSpPr>
        <p:spPr/>
        <p:txBody>
          <a:bodyPr/>
          <a:lstStyle/>
          <a:p>
            <a:fld id="{95604A51-ACEE-47CF-A155-4B7FCA564A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26/04/2014</a:t>
            </a:r>
            <a:endParaRPr lang="en-US"/>
          </a:p>
        </p:txBody>
      </p:sp>
      <p:sp>
        <p:nvSpPr>
          <p:cNvPr id="5" name="Footer Placeholder 4"/>
          <p:cNvSpPr>
            <a:spLocks noGrp="1"/>
          </p:cNvSpPr>
          <p:nvPr>
            <p:ph type="ftr" sz="quarter" idx="11"/>
          </p:nvPr>
        </p:nvSpPr>
        <p:spPr/>
        <p:txBody>
          <a:bodyPr/>
          <a:lstStyle/>
          <a:p>
            <a:r>
              <a:rPr lang="en-US" smtClean="0"/>
              <a:t>PSIT COE Kanpur</a:t>
            </a:r>
            <a:endParaRPr lang="en-US"/>
          </a:p>
        </p:txBody>
      </p:sp>
      <p:sp>
        <p:nvSpPr>
          <p:cNvPr id="6" name="Slide Number Placeholder 5"/>
          <p:cNvSpPr>
            <a:spLocks noGrp="1"/>
          </p:cNvSpPr>
          <p:nvPr>
            <p:ph type="sldNum" sz="quarter" idx="12"/>
          </p:nvPr>
        </p:nvSpPr>
        <p:spPr/>
        <p:txBody>
          <a:bodyPr/>
          <a:lstStyle/>
          <a:p>
            <a:fld id="{95604A51-ACEE-47CF-A155-4B7FCA564A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26/04/2014</a:t>
            </a:r>
            <a:endParaRPr lang="en-US"/>
          </a:p>
        </p:txBody>
      </p:sp>
      <p:sp>
        <p:nvSpPr>
          <p:cNvPr id="5" name="Footer Placeholder 4"/>
          <p:cNvSpPr>
            <a:spLocks noGrp="1"/>
          </p:cNvSpPr>
          <p:nvPr>
            <p:ph type="ftr" sz="quarter" idx="11"/>
          </p:nvPr>
        </p:nvSpPr>
        <p:spPr/>
        <p:txBody>
          <a:bodyPr/>
          <a:lstStyle/>
          <a:p>
            <a:r>
              <a:rPr lang="en-US" smtClean="0"/>
              <a:t>PSIT COE Kanpur</a:t>
            </a:r>
            <a:endParaRPr lang="en-US"/>
          </a:p>
        </p:txBody>
      </p:sp>
      <p:sp>
        <p:nvSpPr>
          <p:cNvPr id="6" name="Slide Number Placeholder 5"/>
          <p:cNvSpPr>
            <a:spLocks noGrp="1"/>
          </p:cNvSpPr>
          <p:nvPr>
            <p:ph type="sldNum" sz="quarter" idx="12"/>
          </p:nvPr>
        </p:nvSpPr>
        <p:spPr/>
        <p:txBody>
          <a:bodyPr/>
          <a:lstStyle/>
          <a:p>
            <a:fld id="{95604A51-ACEE-47CF-A155-4B7FCA564AB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26/04/2014</a:t>
            </a:r>
            <a:endParaRPr lang="en-US"/>
          </a:p>
        </p:txBody>
      </p:sp>
      <p:sp>
        <p:nvSpPr>
          <p:cNvPr id="5" name="Footer Placeholder 4"/>
          <p:cNvSpPr>
            <a:spLocks noGrp="1"/>
          </p:cNvSpPr>
          <p:nvPr>
            <p:ph type="ftr" sz="quarter" idx="11"/>
          </p:nvPr>
        </p:nvSpPr>
        <p:spPr/>
        <p:txBody>
          <a:bodyPr/>
          <a:lstStyle/>
          <a:p>
            <a:r>
              <a:rPr lang="en-US" smtClean="0"/>
              <a:t>PSIT COE Kanpur</a:t>
            </a:r>
            <a:endParaRPr lang="en-US"/>
          </a:p>
        </p:txBody>
      </p:sp>
      <p:sp>
        <p:nvSpPr>
          <p:cNvPr id="6" name="Slide Number Placeholder 5"/>
          <p:cNvSpPr>
            <a:spLocks noGrp="1"/>
          </p:cNvSpPr>
          <p:nvPr>
            <p:ph type="sldNum" sz="quarter" idx="12"/>
          </p:nvPr>
        </p:nvSpPr>
        <p:spPr/>
        <p:txBody>
          <a:bodyPr/>
          <a:lstStyle/>
          <a:p>
            <a:fld id="{95604A51-ACEE-47CF-A155-4B7FCA564AB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26/04/2014</a:t>
            </a:r>
            <a:endParaRPr lang="en-US"/>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Slide Number Placeholder 6"/>
          <p:cNvSpPr>
            <a:spLocks noGrp="1"/>
          </p:cNvSpPr>
          <p:nvPr>
            <p:ph type="sldNum" sz="quarter" idx="12"/>
          </p:nvPr>
        </p:nvSpPr>
        <p:spPr/>
        <p:txBody>
          <a:bodyPr/>
          <a:lstStyle/>
          <a:p>
            <a:fld id="{95604A51-ACEE-47CF-A155-4B7FCA564A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26/04/2014</a:t>
            </a:r>
            <a:endParaRPr lang="en-US"/>
          </a:p>
        </p:txBody>
      </p:sp>
      <p:sp>
        <p:nvSpPr>
          <p:cNvPr id="8" name="Footer Placeholder 7"/>
          <p:cNvSpPr>
            <a:spLocks noGrp="1"/>
          </p:cNvSpPr>
          <p:nvPr>
            <p:ph type="ftr" sz="quarter" idx="11"/>
          </p:nvPr>
        </p:nvSpPr>
        <p:spPr/>
        <p:txBody>
          <a:bodyPr/>
          <a:lstStyle/>
          <a:p>
            <a:r>
              <a:rPr lang="en-US" smtClean="0"/>
              <a:t>PSIT COE Kanpur</a:t>
            </a:r>
            <a:endParaRPr lang="en-US"/>
          </a:p>
        </p:txBody>
      </p:sp>
      <p:sp>
        <p:nvSpPr>
          <p:cNvPr id="9" name="Slide Number Placeholder 8"/>
          <p:cNvSpPr>
            <a:spLocks noGrp="1"/>
          </p:cNvSpPr>
          <p:nvPr>
            <p:ph type="sldNum" sz="quarter" idx="12"/>
          </p:nvPr>
        </p:nvSpPr>
        <p:spPr/>
        <p:txBody>
          <a:bodyPr/>
          <a:lstStyle/>
          <a:p>
            <a:fld id="{95604A51-ACEE-47CF-A155-4B7FCA564A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26/04/2014</a:t>
            </a:r>
            <a:endParaRPr lang="en-US"/>
          </a:p>
        </p:txBody>
      </p:sp>
      <p:sp>
        <p:nvSpPr>
          <p:cNvPr id="4" name="Footer Placeholder 3"/>
          <p:cNvSpPr>
            <a:spLocks noGrp="1"/>
          </p:cNvSpPr>
          <p:nvPr>
            <p:ph type="ftr" sz="quarter" idx="11"/>
          </p:nvPr>
        </p:nvSpPr>
        <p:spPr/>
        <p:txBody>
          <a:bodyPr/>
          <a:lstStyle/>
          <a:p>
            <a:r>
              <a:rPr lang="en-US" smtClean="0"/>
              <a:t>PSIT COE Kanpur</a:t>
            </a:r>
            <a:endParaRPr lang="en-US"/>
          </a:p>
        </p:txBody>
      </p:sp>
      <p:sp>
        <p:nvSpPr>
          <p:cNvPr id="5" name="Slide Number Placeholder 4"/>
          <p:cNvSpPr>
            <a:spLocks noGrp="1"/>
          </p:cNvSpPr>
          <p:nvPr>
            <p:ph type="sldNum" sz="quarter" idx="12"/>
          </p:nvPr>
        </p:nvSpPr>
        <p:spPr/>
        <p:txBody>
          <a:bodyPr/>
          <a:lstStyle/>
          <a:p>
            <a:fld id="{95604A51-ACEE-47CF-A155-4B7FCA564A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26/04/2014</a:t>
            </a:r>
            <a:endParaRPr lang="en-US"/>
          </a:p>
        </p:txBody>
      </p:sp>
      <p:sp>
        <p:nvSpPr>
          <p:cNvPr id="3" name="Footer Placeholder 2"/>
          <p:cNvSpPr>
            <a:spLocks noGrp="1"/>
          </p:cNvSpPr>
          <p:nvPr>
            <p:ph type="ftr" sz="quarter" idx="11"/>
          </p:nvPr>
        </p:nvSpPr>
        <p:spPr/>
        <p:txBody>
          <a:bodyPr/>
          <a:lstStyle/>
          <a:p>
            <a:r>
              <a:rPr lang="en-US" smtClean="0"/>
              <a:t>PSIT COE Kanpur</a:t>
            </a:r>
            <a:endParaRPr lang="en-US"/>
          </a:p>
        </p:txBody>
      </p:sp>
      <p:sp>
        <p:nvSpPr>
          <p:cNvPr id="4" name="Slide Number Placeholder 3"/>
          <p:cNvSpPr>
            <a:spLocks noGrp="1"/>
          </p:cNvSpPr>
          <p:nvPr>
            <p:ph type="sldNum" sz="quarter" idx="12"/>
          </p:nvPr>
        </p:nvSpPr>
        <p:spPr/>
        <p:txBody>
          <a:bodyPr/>
          <a:lstStyle/>
          <a:p>
            <a:fld id="{95604A51-ACEE-47CF-A155-4B7FCA564A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26/04/2014</a:t>
            </a:r>
            <a:endParaRPr lang="en-US"/>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Slide Number Placeholder 6"/>
          <p:cNvSpPr>
            <a:spLocks noGrp="1"/>
          </p:cNvSpPr>
          <p:nvPr>
            <p:ph type="sldNum" sz="quarter" idx="12"/>
          </p:nvPr>
        </p:nvSpPr>
        <p:spPr/>
        <p:txBody>
          <a:bodyPr/>
          <a:lstStyle/>
          <a:p>
            <a:fld id="{95604A51-ACEE-47CF-A155-4B7FCA564A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26/04/2014</a:t>
            </a:r>
            <a:endParaRPr lang="en-US"/>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5604A51-ACEE-47CF-A155-4B7FCA564AB7}"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26/04/2014</a:t>
            </a: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PSIT COE Kanpur</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5604A51-ACEE-47CF-A155-4B7FCA564AB7}"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www.tce.edu/"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2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7851648" cy="2057400"/>
          </a:xfrm>
        </p:spPr>
        <p:txBody>
          <a:bodyPr>
            <a:normAutofit/>
          </a:bodyPr>
          <a:lstStyle/>
          <a:p>
            <a:pPr algn="ctr"/>
            <a:r>
              <a:rPr lang="en-US" sz="4400" dirty="0" smtClean="0">
                <a:solidFill>
                  <a:schemeClr val="bg1"/>
                </a:solidFill>
                <a:effectLst/>
                <a:latin typeface="Times New Roman" pitchFamily="18" charset="0"/>
                <a:cs typeface="Times New Roman" pitchFamily="18" charset="0"/>
              </a:rPr>
              <a:t>RECENT TRENDS IN CIVIL ENGINEERING  </a:t>
            </a:r>
            <a:endParaRPr lang="en-US" sz="4400" dirty="0">
              <a:solidFill>
                <a:schemeClr val="bg1"/>
              </a:solidFill>
              <a:effectLst/>
              <a:latin typeface="Times New Roman" pitchFamily="18" charset="0"/>
              <a:cs typeface="Times New Roman" pitchFamily="18" charset="0"/>
            </a:endParaRPr>
          </a:p>
        </p:txBody>
      </p:sp>
      <p:sp>
        <p:nvSpPr>
          <p:cNvPr id="3" name="Subtitle 2"/>
          <p:cNvSpPr>
            <a:spLocks noGrp="1"/>
          </p:cNvSpPr>
          <p:nvPr>
            <p:ph type="subTitle" idx="1"/>
          </p:nvPr>
        </p:nvSpPr>
        <p:spPr>
          <a:xfrm>
            <a:off x="679704" y="2514600"/>
            <a:ext cx="7854696" cy="4114800"/>
          </a:xfrm>
        </p:spPr>
        <p:txBody>
          <a:bodyPr>
            <a:noAutofit/>
          </a:bodyPr>
          <a:lstStyle/>
          <a:p>
            <a:pPr algn="ctr"/>
            <a:endParaRPr lang="en-US" sz="3200" dirty="0" smtClean="0">
              <a:solidFill>
                <a:schemeClr val="bg1"/>
              </a:solidFill>
            </a:endParaRPr>
          </a:p>
          <a:p>
            <a:pPr algn="ctr"/>
            <a:r>
              <a:rPr lang="en-US" sz="3200" dirty="0" smtClean="0">
                <a:solidFill>
                  <a:schemeClr val="bg1"/>
                </a:solidFill>
              </a:rPr>
              <a:t>Dr</a:t>
            </a:r>
            <a:r>
              <a:rPr lang="en-US" sz="3200" dirty="0" smtClean="0">
                <a:solidFill>
                  <a:schemeClr val="bg1"/>
                </a:solidFill>
              </a:rPr>
              <a:t>. </a:t>
            </a:r>
            <a:r>
              <a:rPr lang="en-US" sz="3200" dirty="0" err="1" smtClean="0">
                <a:solidFill>
                  <a:schemeClr val="bg1"/>
                </a:solidFill>
              </a:rPr>
              <a:t>Pradeep</a:t>
            </a:r>
            <a:r>
              <a:rPr lang="en-US" sz="3200" dirty="0" smtClean="0">
                <a:solidFill>
                  <a:schemeClr val="bg1"/>
                </a:solidFill>
              </a:rPr>
              <a:t> </a:t>
            </a:r>
            <a:r>
              <a:rPr lang="en-US" sz="3200" dirty="0" smtClean="0">
                <a:solidFill>
                  <a:schemeClr val="bg1"/>
                </a:solidFill>
              </a:rPr>
              <a:t>Kumar</a:t>
            </a:r>
          </a:p>
          <a:p>
            <a:pPr algn="ctr"/>
            <a:r>
              <a:rPr lang="en-US" sz="3200" dirty="0" smtClean="0">
                <a:solidFill>
                  <a:schemeClr val="bg1"/>
                </a:solidFill>
              </a:rPr>
              <a:t>Professor</a:t>
            </a:r>
            <a:endParaRPr lang="en-US" sz="3200" dirty="0" smtClean="0">
              <a:solidFill>
                <a:schemeClr val="bg1"/>
              </a:solidFill>
            </a:endParaRPr>
          </a:p>
          <a:p>
            <a:pPr algn="ctr"/>
            <a:r>
              <a:rPr lang="en-US" sz="3200" dirty="0" smtClean="0">
                <a:solidFill>
                  <a:schemeClr val="bg1"/>
                </a:solidFill>
              </a:rPr>
              <a:t>Civil Engineering Department</a:t>
            </a:r>
          </a:p>
          <a:p>
            <a:pPr algn="ctr"/>
            <a:r>
              <a:rPr lang="en-US" sz="3200" dirty="0" smtClean="0">
                <a:solidFill>
                  <a:schemeClr val="bg1"/>
                </a:solidFill>
              </a:rPr>
              <a:t>H.B.T.U. </a:t>
            </a:r>
            <a:r>
              <a:rPr lang="en-US" sz="3200" dirty="0" smtClean="0">
                <a:solidFill>
                  <a:schemeClr val="bg1"/>
                </a:solidFill>
              </a:rPr>
              <a:t>Kanpur</a:t>
            </a:r>
          </a:p>
          <a:p>
            <a:pPr algn="ctr"/>
            <a:endParaRPr lang="en-US" sz="3200" dirty="0" smtClean="0">
              <a:solidFill>
                <a:schemeClr val="bg1"/>
              </a:solidFill>
            </a:endParaRPr>
          </a:p>
          <a:p>
            <a:pPr algn="ctr"/>
            <a:endParaRPr lang="en-US" sz="3200" dirty="0" smtClean="0">
              <a:solidFill>
                <a:schemeClr val="bg1"/>
              </a:solidFill>
            </a:endParaRPr>
          </a:p>
          <a:p>
            <a:pPr algn="ctr"/>
            <a:endParaRPr lang="en-US" sz="3200" dirty="0" smtClean="0">
              <a:solidFill>
                <a:schemeClr val="bg1"/>
              </a:solidFill>
            </a:endParaRPr>
          </a:p>
          <a:p>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Autofit/>
          </a:bodyPr>
          <a:lstStyle/>
          <a:p>
            <a:pPr algn="ctr"/>
            <a:r>
              <a:rPr lang="en-US" sz="4000" b="1" u="sng" dirty="0" smtClean="0">
                <a:solidFill>
                  <a:schemeClr val="tx1"/>
                </a:solidFill>
                <a:latin typeface="Times New Roman" pitchFamily="18" charset="0"/>
                <a:cs typeface="Times New Roman" pitchFamily="18" charset="0"/>
              </a:rPr>
              <a:t>ELEMENTS OF GREEN BUILDING</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a:r>
              <a:rPr lang="en-US" sz="4400" dirty="0" smtClean="0"/>
              <a:t>Sustainable Site Design</a:t>
            </a:r>
          </a:p>
          <a:p>
            <a:pPr algn="just"/>
            <a:r>
              <a:rPr lang="en-US" sz="4400" dirty="0" smtClean="0"/>
              <a:t>Water quality and Conservation</a:t>
            </a:r>
          </a:p>
          <a:p>
            <a:pPr algn="just"/>
            <a:r>
              <a:rPr lang="en-US" sz="4400" dirty="0" smtClean="0"/>
              <a:t>Energy and Environment</a:t>
            </a:r>
          </a:p>
          <a:p>
            <a:pPr algn="just"/>
            <a:r>
              <a:rPr lang="en-US" sz="4400" dirty="0" smtClean="0"/>
              <a:t>Indoor Environment Quality</a:t>
            </a:r>
          </a:p>
          <a:p>
            <a:pPr algn="just"/>
            <a:r>
              <a:rPr lang="en-US" sz="4400" dirty="0" smtClean="0"/>
              <a:t>Materials and Resources</a:t>
            </a:r>
          </a:p>
        </p:txBody>
      </p:sp>
      <p:sp>
        <p:nvSpPr>
          <p:cNvPr id="6" name="Footer Placeholder 5"/>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096962"/>
          </a:xfrm>
        </p:spPr>
        <p:txBody>
          <a:bodyPr>
            <a:normAutofit fontScale="90000"/>
          </a:bodyPr>
          <a:lstStyle/>
          <a:p>
            <a:r>
              <a:rPr lang="en-US" dirty="0" smtClean="0">
                <a:solidFill>
                  <a:schemeClr val="accent1"/>
                </a:solidFill>
              </a:rPr>
              <a:t>How does bacteria remediate cracks ?</a:t>
            </a:r>
            <a:endParaRPr lang="en-US" dirty="0">
              <a:solidFill>
                <a:schemeClr val="accent1"/>
              </a:solidFill>
            </a:endParaRPr>
          </a:p>
        </p:txBody>
      </p:sp>
      <p:sp>
        <p:nvSpPr>
          <p:cNvPr id="3" name="Content Placeholder 2"/>
          <p:cNvSpPr>
            <a:spLocks noGrp="1"/>
          </p:cNvSpPr>
          <p:nvPr>
            <p:ph idx="1"/>
          </p:nvPr>
        </p:nvSpPr>
        <p:spPr>
          <a:xfrm>
            <a:off x="457200" y="2057400"/>
            <a:ext cx="8229600" cy="4648200"/>
          </a:xfrm>
        </p:spPr>
        <p:txBody>
          <a:bodyPr>
            <a:normAutofit/>
          </a:bodyPr>
          <a:lstStyle/>
          <a:p>
            <a:r>
              <a:rPr lang="en-US" sz="2400" dirty="0" smtClean="0">
                <a:latin typeface="Times New Roman" pitchFamily="18" charset="0"/>
                <a:cs typeface="Times New Roman" pitchFamily="18" charset="0"/>
              </a:rPr>
              <a:t>As we have seen in previous slides “Bacillus Pasteurii” have an ability to precipitate calcite in environment.</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This process of microbiologically induced calcium carbonate precipitation is having a complex biochemical reactions.</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B. Pasteurii  exhibits Urease which catalyzes the hydrolysis of urea (nutrient) into ammonium (NH</a:t>
            </a:r>
            <a:r>
              <a:rPr lang="en-US" sz="2400" baseline="30000" dirty="0" smtClean="0">
                <a:latin typeface="Times New Roman" pitchFamily="18" charset="0"/>
                <a:cs typeface="Times New Roman" pitchFamily="18" charset="0"/>
              </a:rPr>
              <a:t>4+</a:t>
            </a:r>
            <a:r>
              <a:rPr lang="en-US" sz="2400" dirty="0" smtClean="0">
                <a:latin typeface="Times New Roman" pitchFamily="18" charset="0"/>
                <a:cs typeface="Times New Roman" pitchFamily="18" charset="0"/>
              </a:rPr>
              <a:t>) and carbonate (CO</a:t>
            </a:r>
            <a:r>
              <a:rPr lang="en-US" sz="2400" baseline="-25000" dirty="0" smtClean="0">
                <a:latin typeface="Times New Roman" pitchFamily="18" charset="0"/>
                <a:cs typeface="Times New Roman" pitchFamily="18" charset="0"/>
              </a:rPr>
              <a:t>3</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a:t>
            </a:r>
          </a:p>
          <a:p>
            <a:pPr>
              <a:buNone/>
            </a:pPr>
            <a:r>
              <a:rPr lang="en-IN" sz="2400" dirty="0" smtClean="0">
                <a:latin typeface="Times New Roman" pitchFamily="18" charset="0"/>
                <a:cs typeface="Times New Roman" pitchFamily="18" charset="0"/>
              </a:rPr>
              <a:t>  </a:t>
            </a: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IN" sz="2400" dirty="0" smtClean="0">
              <a:solidFill>
                <a:schemeClr val="accent1"/>
              </a:solidFill>
            </a:endParaRPr>
          </a:p>
          <a:p>
            <a:pPr>
              <a:buNone/>
            </a:pPr>
            <a:endParaRPr lang="en-US" sz="2400" dirty="0">
              <a:solidFill>
                <a:schemeClr val="accent1"/>
              </a:solidFill>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noAutofit/>
          </a:bodyPr>
          <a:lstStyle/>
          <a:p>
            <a:r>
              <a:rPr lang="en-US" dirty="0" smtClean="0">
                <a:latin typeface="Times New Roman" pitchFamily="18" charset="0"/>
                <a:cs typeface="Times New Roman" pitchFamily="18" charset="0"/>
              </a:rPr>
              <a:t>First, urea is hydrolyzed to Carbamic acid and ammonia. Carbamic acid then hydrolyses to form additionally ammonia and carbonic acid.</a:t>
            </a:r>
          </a:p>
          <a:p>
            <a:pPr>
              <a:buNone/>
            </a:pPr>
            <a:r>
              <a:rPr lang="en-US" dirty="0" smtClean="0">
                <a:latin typeface="Times New Roman" pitchFamily="18" charset="0"/>
                <a:cs typeface="Times New Roman" pitchFamily="18" charset="0"/>
              </a:rPr>
              <a:t>    CO(NH</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 H</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O           NH</a:t>
            </a:r>
            <a:r>
              <a:rPr lang="en-US" baseline="-25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 NH</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COOH</a:t>
            </a:r>
            <a:endParaRPr lang="en-IN"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NH</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COOH + H</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O          NH</a:t>
            </a:r>
            <a:r>
              <a:rPr lang="en-US" baseline="-25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 H</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CO</a:t>
            </a:r>
            <a:r>
              <a:rPr lang="en-US" baseline="-25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These products subsequently form bicarbonate and ammonium and hydroxide ions.</a:t>
            </a:r>
            <a:endParaRPr lang="en-IN"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H</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CO</a:t>
            </a:r>
            <a:r>
              <a:rPr lang="en-US" baseline="-25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H</a:t>
            </a:r>
            <a:r>
              <a:rPr lang="en-US" baseline="30000"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 HCO</a:t>
            </a:r>
            <a:r>
              <a:rPr lang="en-US" baseline="-25000" dirty="0" smtClean="0">
                <a:latin typeface="Times New Roman" pitchFamily="18" charset="0"/>
                <a:cs typeface="Times New Roman" pitchFamily="18" charset="0"/>
              </a:rPr>
              <a:t>3</a:t>
            </a:r>
            <a:r>
              <a:rPr lang="en-US" baseline="30000" dirty="0" smtClean="0">
                <a:latin typeface="Times New Roman" pitchFamily="18" charset="0"/>
                <a:cs typeface="Times New Roman" pitchFamily="18" charset="0"/>
              </a:rPr>
              <a:t>-</a:t>
            </a:r>
            <a:endParaRPr lang="en-IN"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2NH</a:t>
            </a:r>
            <a:r>
              <a:rPr lang="en-US" baseline="-25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+ 2H</a:t>
            </a:r>
            <a:r>
              <a:rPr lang="en-US" baseline="-25000" dirty="0" smtClean="0">
                <a:latin typeface="Times New Roman" pitchFamily="18" charset="0"/>
                <a:cs typeface="Times New Roman" pitchFamily="18" charset="0"/>
              </a:rPr>
              <a:t>2</a:t>
            </a:r>
            <a:r>
              <a:rPr lang="en-US" cap="all" dirty="0" smtClean="0">
                <a:latin typeface="Times New Roman" pitchFamily="18" charset="0"/>
                <a:cs typeface="Times New Roman" pitchFamily="18" charset="0"/>
              </a:rPr>
              <a:t>o           </a:t>
            </a:r>
            <a:r>
              <a:rPr lang="en-US" dirty="0" smtClean="0">
                <a:latin typeface="Times New Roman" pitchFamily="18" charset="0"/>
                <a:cs typeface="Times New Roman" pitchFamily="18" charset="0"/>
              </a:rPr>
              <a:t>2NH</a:t>
            </a:r>
            <a:r>
              <a:rPr lang="en-US" baseline="-25000" dirty="0" smtClean="0">
                <a:latin typeface="Times New Roman" pitchFamily="18" charset="0"/>
                <a:cs typeface="Times New Roman" pitchFamily="18" charset="0"/>
              </a:rPr>
              <a:t>4</a:t>
            </a:r>
            <a:r>
              <a:rPr lang="en-US" baseline="30000"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+ 2OH</a:t>
            </a:r>
            <a:r>
              <a:rPr lang="en-US" baseline="30000" dirty="0" smtClean="0">
                <a:latin typeface="Times New Roman" pitchFamily="18" charset="0"/>
                <a:cs typeface="Times New Roman" pitchFamily="18" charset="0"/>
              </a:rPr>
              <a:t>-</a:t>
            </a:r>
            <a:endParaRPr lang="en-IN" baseline="300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a:buNone/>
            </a:pPr>
            <a:r>
              <a:rPr lang="en-US" dirty="0" smtClean="0"/>
              <a:t>   </a:t>
            </a:r>
          </a:p>
          <a:p>
            <a:pPr>
              <a:buNone/>
            </a:pPr>
            <a:endParaRPr lang="en-US" dirty="0" smtClean="0"/>
          </a:p>
          <a:p>
            <a:pPr>
              <a:buNone/>
            </a:pPr>
            <a:endParaRPr lang="en-US" dirty="0" smtClean="0"/>
          </a:p>
          <a:p>
            <a:pPr>
              <a:buNone/>
            </a:pPr>
            <a:endParaRPr lang="en-US" dirty="0" smtClean="0"/>
          </a:p>
          <a:p>
            <a:pPr>
              <a:buNone/>
            </a:pP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a:t>
            </a:r>
            <a:endParaRPr lang="en-IN" dirty="0">
              <a:latin typeface="Times New Roman" pitchFamily="18" charset="0"/>
              <a:cs typeface="Times New Roman" pitchFamily="18" charset="0"/>
            </a:endParaRPr>
          </a:p>
        </p:txBody>
      </p:sp>
      <p:sp>
        <p:nvSpPr>
          <p:cNvPr id="4" name="Left-Right Arrow 3"/>
          <p:cNvSpPr/>
          <p:nvPr/>
        </p:nvSpPr>
        <p:spPr>
          <a:xfrm>
            <a:off x="1828800" y="4800600"/>
            <a:ext cx="685800" cy="152400"/>
          </a:xfrm>
          <a:prstGeom prst="lef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Left-Right Arrow 5"/>
          <p:cNvSpPr/>
          <p:nvPr/>
        </p:nvSpPr>
        <p:spPr>
          <a:xfrm>
            <a:off x="2819400" y="5257800"/>
            <a:ext cx="685800" cy="152400"/>
          </a:xfrm>
          <a:prstGeom prst="lef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ight Arrow 6"/>
          <p:cNvSpPr/>
          <p:nvPr/>
        </p:nvSpPr>
        <p:spPr>
          <a:xfrm flipV="1">
            <a:off x="3352800" y="2514600"/>
            <a:ext cx="609600" cy="152400"/>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ight Arrow 7"/>
          <p:cNvSpPr/>
          <p:nvPr/>
        </p:nvSpPr>
        <p:spPr>
          <a:xfrm flipV="1">
            <a:off x="3429000" y="2971800"/>
            <a:ext cx="609600" cy="152400"/>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p:cNvSpPr>
            <a:spLocks noGrp="1"/>
          </p:cNvSpPr>
          <p:nvPr>
            <p:ph type="ftr" sz="quarter" idx="11"/>
          </p:nvPr>
        </p:nvSpPr>
        <p:spPr/>
        <p:txBody>
          <a:bodyPr/>
          <a:lstStyle/>
          <a:p>
            <a:r>
              <a:rPr lang="en-US" smtClean="0"/>
              <a:t>PSIT COE Kanpur</a:t>
            </a:r>
            <a:endParaRPr lang="en-US"/>
          </a:p>
        </p:txBody>
      </p:sp>
      <p:sp>
        <p:nvSpPr>
          <p:cNvPr id="12" name="Date Placeholder 11"/>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001000" cy="5638800"/>
          </a:xfrm>
        </p:spPr>
        <p:txBody>
          <a:bodyPr>
            <a:noAutofit/>
          </a:bodyPr>
          <a:lstStyle/>
          <a:p>
            <a:r>
              <a:rPr lang="en-US" sz="2400" dirty="0" smtClean="0">
                <a:latin typeface="Times New Roman" pitchFamily="18" charset="0"/>
                <a:cs typeface="Times New Roman" pitchFamily="18" charset="0"/>
              </a:rPr>
              <a:t>The ammonia is responsible for pH increase, which in turn shifts the bicarbonate equilibrium, resulting in the formation of calcium carbonate ions. </a:t>
            </a:r>
            <a:endParaRPr lang="en-IN"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     Cl</a:t>
            </a:r>
            <a:r>
              <a:rPr lang="en-US" sz="2400" b="1" baseline="30000" dirty="0" smtClean="0">
                <a:latin typeface="Times New Roman" pitchFamily="18" charset="0"/>
                <a:cs typeface="Times New Roman" pitchFamily="18" charset="0"/>
              </a:rPr>
              <a:t>-</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HCO</a:t>
            </a:r>
            <a:r>
              <a:rPr lang="en-US" sz="2400" baseline="-25000" dirty="0" smtClean="0">
                <a:latin typeface="Times New Roman" pitchFamily="18" charset="0"/>
                <a:cs typeface="Times New Roman" pitchFamily="18" charset="0"/>
              </a:rPr>
              <a:t>3</a:t>
            </a:r>
            <a:r>
              <a:rPr lang="en-US" sz="3200" b="1"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NH</a:t>
            </a:r>
            <a:r>
              <a:rPr lang="en-US" sz="2400" baseline="-25000" dirty="0" smtClean="0">
                <a:latin typeface="Times New Roman" pitchFamily="18" charset="0"/>
                <a:cs typeface="Times New Roman" pitchFamily="18" charset="0"/>
              </a:rPr>
              <a:t>3 </a:t>
            </a:r>
            <a:r>
              <a:rPr lang="en-US" sz="2400" dirty="0" smtClean="0">
                <a:latin typeface="Times New Roman" pitchFamily="18" charset="0"/>
                <a:cs typeface="Times New Roman" pitchFamily="18" charset="0"/>
              </a:rPr>
              <a:t>            NH</a:t>
            </a:r>
            <a:r>
              <a:rPr lang="en-US" sz="2400" baseline="-25000" dirty="0" smtClean="0">
                <a:latin typeface="Times New Roman" pitchFamily="18" charset="0"/>
                <a:cs typeface="Times New Roman" pitchFamily="18" charset="0"/>
              </a:rPr>
              <a:t>4</a:t>
            </a:r>
            <a:r>
              <a:rPr lang="en-US" sz="2400" dirty="0" smtClean="0">
                <a:latin typeface="Times New Roman" pitchFamily="18" charset="0"/>
                <a:cs typeface="Times New Roman" pitchFamily="18" charset="0"/>
              </a:rPr>
              <a:t>Cl + CO</a:t>
            </a:r>
            <a:r>
              <a:rPr lang="en-US" sz="2400" baseline="-25000" dirty="0" smtClean="0">
                <a:latin typeface="Times New Roman" pitchFamily="18" charset="0"/>
                <a:cs typeface="Times New Roman" pitchFamily="18" charset="0"/>
              </a:rPr>
              <a:t>3</a:t>
            </a:r>
            <a:r>
              <a:rPr lang="en-US" sz="2400" baseline="30000" dirty="0" smtClean="0">
                <a:latin typeface="Times New Roman" pitchFamily="18" charset="0"/>
                <a:cs typeface="Times New Roman" pitchFamily="18" charset="0"/>
              </a:rPr>
              <a:t>2-</a:t>
            </a:r>
          </a:p>
          <a:p>
            <a:pPr>
              <a:buNone/>
            </a:pPr>
            <a:endParaRPr lang="en-US" sz="2400" dirty="0" smtClean="0">
              <a:latin typeface="Times New Roman" pitchFamily="18" charset="0"/>
              <a:cs typeface="Times New Roman" pitchFamily="18" charset="0"/>
            </a:endParaRPr>
          </a:p>
          <a:p>
            <a:r>
              <a:rPr lang="en-IN" sz="2400" dirty="0" smtClean="0">
                <a:latin typeface="Times New Roman" pitchFamily="18" charset="0"/>
                <a:cs typeface="Times New Roman" pitchFamily="18" charset="0"/>
              </a:rPr>
              <a:t>Ca</a:t>
            </a:r>
            <a:r>
              <a:rPr lang="en-IN" sz="2400" baseline="30000" dirty="0" smtClean="0">
                <a:latin typeface="Times New Roman" pitchFamily="18" charset="0"/>
                <a:cs typeface="Times New Roman" pitchFamily="18" charset="0"/>
              </a:rPr>
              <a:t>2+</a:t>
            </a:r>
            <a:r>
              <a:rPr lang="en-IN" sz="2400" dirty="0" smtClean="0">
                <a:latin typeface="Times New Roman" pitchFamily="18" charset="0"/>
                <a:cs typeface="Times New Roman" pitchFamily="18" charset="0"/>
              </a:rPr>
              <a:t> ions are supplied in the form of </a:t>
            </a:r>
            <a:r>
              <a:rPr lang="en-US" sz="2400" dirty="0" smtClean="0">
                <a:latin typeface="Times New Roman" pitchFamily="18" charset="0"/>
                <a:cs typeface="Times New Roman" pitchFamily="18" charset="0"/>
              </a:rPr>
              <a:t> CaCl</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is used to grow the bacteria and also to control the pH.</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After this process in surroundings ions Ca</a:t>
            </a:r>
            <a:r>
              <a:rPr lang="en-US" sz="2400" baseline="30000" dirty="0" smtClean="0">
                <a:latin typeface="Times New Roman" pitchFamily="18" charset="0"/>
                <a:cs typeface="Times New Roman" pitchFamily="18" charset="0"/>
              </a:rPr>
              <a:t>2+ </a:t>
            </a:r>
            <a:r>
              <a:rPr lang="en-US" sz="2400" dirty="0" smtClean="0">
                <a:latin typeface="Times New Roman" pitchFamily="18" charset="0"/>
                <a:cs typeface="Times New Roman" pitchFamily="18" charset="0"/>
              </a:rPr>
              <a:t> And</a:t>
            </a:r>
          </a:p>
          <a:p>
            <a:pPr>
              <a:buNone/>
            </a:pPr>
            <a:r>
              <a:rPr lang="en-US" sz="2400" dirty="0" smtClean="0">
                <a:latin typeface="Times New Roman" pitchFamily="18" charset="0"/>
                <a:cs typeface="Times New Roman" pitchFamily="18" charset="0"/>
              </a:rPr>
              <a:t>     CO</a:t>
            </a:r>
            <a:r>
              <a:rPr lang="en-US" sz="2400" baseline="-25000" dirty="0" smtClean="0">
                <a:latin typeface="Times New Roman" pitchFamily="18" charset="0"/>
                <a:cs typeface="Times New Roman" pitchFamily="18" charset="0"/>
              </a:rPr>
              <a:t>3 </a:t>
            </a:r>
            <a:r>
              <a:rPr lang="en-US" sz="2400" baseline="30000" dirty="0" smtClean="0">
                <a:latin typeface="Times New Roman" pitchFamily="18" charset="0"/>
                <a:cs typeface="Times New Roman" pitchFamily="18" charset="0"/>
              </a:rPr>
              <a:t>2-  </a:t>
            </a:r>
            <a:r>
              <a:rPr lang="en-US" sz="2400" dirty="0" smtClean="0">
                <a:latin typeface="Times New Roman" pitchFamily="18" charset="0"/>
                <a:cs typeface="Times New Roman" pitchFamily="18" charset="0"/>
              </a:rPr>
              <a:t> precipitate as CaCO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p>
          <a:p>
            <a:pPr>
              <a:buNone/>
            </a:pPr>
            <a:r>
              <a:rPr lang="en-US" sz="2400" dirty="0" smtClean="0">
                <a:latin typeface="Times New Roman" pitchFamily="18" charset="0"/>
                <a:cs typeface="Times New Roman" pitchFamily="18" charset="0"/>
              </a:rPr>
              <a:t>      Ca</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 Cell              Cell-Ca</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a:t>
            </a:r>
          </a:p>
          <a:p>
            <a:pPr>
              <a:buNone/>
            </a:pPr>
            <a:r>
              <a:rPr lang="en-US" sz="2400" dirty="0" smtClean="0">
                <a:latin typeface="Times New Roman" pitchFamily="18" charset="0"/>
                <a:cs typeface="Times New Roman" pitchFamily="18" charset="0"/>
              </a:rPr>
              <a:t>      Cell-Ca</a:t>
            </a:r>
            <a:r>
              <a:rPr lang="en-US" sz="2400" baseline="30000" dirty="0" smtClean="0">
                <a:latin typeface="Times New Roman" pitchFamily="18" charset="0"/>
                <a:cs typeface="Times New Roman" pitchFamily="18" charset="0"/>
              </a:rPr>
              <a:t>2+ </a:t>
            </a:r>
            <a:r>
              <a:rPr lang="en-US" sz="2400" dirty="0" smtClean="0">
                <a:latin typeface="Times New Roman" pitchFamily="18" charset="0"/>
                <a:cs typeface="Times New Roman" pitchFamily="18" charset="0"/>
              </a:rPr>
              <a:t>+ CO</a:t>
            </a:r>
            <a:r>
              <a:rPr lang="en-US" sz="2400" baseline="-25000" dirty="0" smtClean="0">
                <a:latin typeface="Times New Roman" pitchFamily="18" charset="0"/>
                <a:cs typeface="Times New Roman" pitchFamily="18" charset="0"/>
              </a:rPr>
              <a:t>3</a:t>
            </a:r>
            <a:r>
              <a:rPr lang="en-US" sz="2400" baseline="30000" dirty="0" smtClean="0">
                <a:latin typeface="Times New Roman" pitchFamily="18" charset="0"/>
                <a:cs typeface="Times New Roman" pitchFamily="18" charset="0"/>
              </a:rPr>
              <a:t>2-                 </a:t>
            </a:r>
            <a:r>
              <a:rPr lang="en-US" sz="2400" dirty="0" smtClean="0">
                <a:latin typeface="Times New Roman" pitchFamily="18" charset="0"/>
                <a:cs typeface="Times New Roman" pitchFamily="18" charset="0"/>
              </a:rPr>
              <a:t>Cell- CaCO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a:buNone/>
            </a:pPr>
            <a:endParaRPr lang="en-US" sz="2400" dirty="0"/>
          </a:p>
        </p:txBody>
      </p:sp>
      <p:sp>
        <p:nvSpPr>
          <p:cNvPr id="8" name="Right Arrow 7"/>
          <p:cNvSpPr/>
          <p:nvPr/>
        </p:nvSpPr>
        <p:spPr>
          <a:xfrm flipV="1">
            <a:off x="3429000" y="2057400"/>
            <a:ext cx="609600" cy="152400"/>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flipV="1">
            <a:off x="2590800" y="5105400"/>
            <a:ext cx="609600" cy="152400"/>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flipV="1">
            <a:off x="3200400" y="5562600"/>
            <a:ext cx="609600" cy="152400"/>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p:cNvSpPr>
            <a:spLocks noGrp="1"/>
          </p:cNvSpPr>
          <p:nvPr>
            <p:ph type="ftr" sz="quarter" idx="11"/>
          </p:nvPr>
        </p:nvSpPr>
        <p:spPr/>
        <p:txBody>
          <a:bodyPr/>
          <a:lstStyle/>
          <a:p>
            <a:r>
              <a:rPr lang="en-US" smtClean="0"/>
              <a:t>PSIT COE Kanpur</a:t>
            </a:r>
            <a:endParaRPr lang="en-US"/>
          </a:p>
        </p:txBody>
      </p:sp>
      <p:sp>
        <p:nvSpPr>
          <p:cNvPr id="12" name="Date Placeholder 11"/>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534400" cy="1447800"/>
          </a:xfrm>
        </p:spPr>
        <p:txBody>
          <a:bodyPr>
            <a:noAutofit/>
          </a:bodyPr>
          <a:lstStyle/>
          <a:p>
            <a:r>
              <a:rPr lang="en-US" sz="4400" dirty="0" smtClean="0"/>
              <a:t/>
            </a:r>
            <a:br>
              <a:rPr lang="en-US" sz="4400" dirty="0" smtClean="0"/>
            </a:br>
            <a:r>
              <a:rPr lang="en-US" sz="4400" dirty="0" smtClean="0">
                <a:solidFill>
                  <a:schemeClr val="accent1"/>
                </a:solidFill>
              </a:rPr>
              <a:t>Observed crack healing  in concrete </a:t>
            </a:r>
            <a:r>
              <a:rPr lang="en-US" sz="4400" b="1" dirty="0" smtClean="0"/>
              <a:t/>
            </a:r>
            <a:br>
              <a:rPr lang="en-US" sz="4400" b="1" dirty="0" smtClean="0"/>
            </a:br>
            <a:endParaRPr lang="en-US" sz="4400" dirty="0">
              <a:solidFill>
                <a:schemeClr val="accent1"/>
              </a:solidFill>
            </a:endParaRPr>
          </a:p>
        </p:txBody>
      </p:sp>
      <p:pic>
        <p:nvPicPr>
          <p:cNvPr id="6" name="Content Placeholder 5"/>
          <p:cNvPicPr>
            <a:picLocks noGrp="1"/>
          </p:cNvPicPr>
          <p:nvPr>
            <p:ph idx="1"/>
          </p:nvPr>
        </p:nvPicPr>
        <p:blipFill>
          <a:blip r:embed="rId2"/>
          <a:srcRect/>
          <a:stretch>
            <a:fillRect/>
          </a:stretch>
        </p:blipFill>
        <p:spPr bwMode="auto">
          <a:xfrm>
            <a:off x="533400" y="1600200"/>
            <a:ext cx="7848600" cy="4038599"/>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8305800" cy="1401762"/>
          </a:xfrm>
        </p:spPr>
        <p:txBody>
          <a:bodyPr/>
          <a:lstStyle/>
          <a:p>
            <a:r>
              <a:rPr lang="en-US" dirty="0" smtClean="0">
                <a:solidFill>
                  <a:schemeClr val="accent1"/>
                </a:solidFill>
              </a:rPr>
              <a:t>Image showing effect of healing</a:t>
            </a:r>
            <a:endParaRPr lang="en-US" dirty="0">
              <a:solidFill>
                <a:schemeClr val="accent1"/>
              </a:solidFill>
            </a:endParaRPr>
          </a:p>
        </p:txBody>
      </p:sp>
      <p:pic>
        <p:nvPicPr>
          <p:cNvPr id="2050" name="Picture 2"/>
          <p:cNvPicPr>
            <a:picLocks noGrp="1" noChangeAspect="1" noChangeArrowheads="1"/>
          </p:cNvPicPr>
          <p:nvPr>
            <p:ph idx="1"/>
          </p:nvPr>
        </p:nvPicPr>
        <p:blipFill>
          <a:blip r:embed="rId2"/>
          <a:srcRect/>
          <a:stretch>
            <a:fillRect/>
          </a:stretch>
        </p:blipFill>
        <p:spPr>
          <a:xfrm>
            <a:off x="1066800" y="2057400"/>
            <a:ext cx="1066800" cy="3200400"/>
          </a:xfrm>
        </p:spPr>
      </p:pic>
      <p:pic>
        <p:nvPicPr>
          <p:cNvPr id="2051" name="Picture 3"/>
          <p:cNvPicPr>
            <a:picLocks noChangeAspect="1" noChangeArrowheads="1"/>
          </p:cNvPicPr>
          <p:nvPr/>
        </p:nvPicPr>
        <p:blipFill>
          <a:blip r:embed="rId3"/>
          <a:srcRect/>
          <a:stretch>
            <a:fillRect/>
          </a:stretch>
        </p:blipFill>
        <p:spPr bwMode="auto">
          <a:xfrm>
            <a:off x="2971800" y="2057400"/>
            <a:ext cx="1019175" cy="32004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4953000" y="2057400"/>
            <a:ext cx="1066800" cy="32004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6858000" y="2057400"/>
            <a:ext cx="1066800" cy="3200400"/>
          </a:xfrm>
          <a:prstGeom prst="rect">
            <a:avLst/>
          </a:prstGeom>
          <a:noFill/>
          <a:ln w="9525">
            <a:noFill/>
            <a:miter lim="800000"/>
            <a:headEnd/>
            <a:tailEnd/>
          </a:ln>
          <a:effectLst/>
        </p:spPr>
      </p:pic>
      <p:sp>
        <p:nvSpPr>
          <p:cNvPr id="9" name="Footer Placeholder 8"/>
          <p:cNvSpPr>
            <a:spLocks noGrp="1"/>
          </p:cNvSpPr>
          <p:nvPr>
            <p:ph type="ftr" sz="quarter" idx="11"/>
          </p:nvPr>
        </p:nvSpPr>
        <p:spPr/>
        <p:txBody>
          <a:bodyPr/>
          <a:lstStyle/>
          <a:p>
            <a:r>
              <a:rPr lang="en-US" smtClean="0"/>
              <a:t>PSIT COE Kanpur</a:t>
            </a:r>
            <a:endParaRPr lang="en-US"/>
          </a:p>
        </p:txBody>
      </p:sp>
      <p:sp>
        <p:nvSpPr>
          <p:cNvPr id="10" name="Date Placeholder 9"/>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a:bodyPr>
          <a:lstStyle/>
          <a:p>
            <a:pPr algn="ctr"/>
            <a:r>
              <a:rPr lang="en-IN" sz="4000" b="1" u="sng" dirty="0" smtClean="0">
                <a:solidFill>
                  <a:schemeClr val="tx1"/>
                </a:solidFill>
                <a:latin typeface="Times New Roman" pitchFamily="18" charset="0"/>
                <a:cs typeface="Times New Roman" pitchFamily="18" charset="0"/>
              </a:rPr>
              <a:t>Design Aspects</a:t>
            </a:r>
            <a:endParaRPr lang="en-IN"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876800"/>
          </a:xfrm>
        </p:spPr>
        <p:txBody>
          <a:bodyPr/>
          <a:lstStyle/>
          <a:p>
            <a:r>
              <a:rPr lang="en-US" dirty="0" smtClean="0">
                <a:latin typeface="Times New Roman" pitchFamily="18" charset="0"/>
                <a:cs typeface="Times New Roman" pitchFamily="18" charset="0"/>
              </a:rPr>
              <a:t>The two self-healing agent parts (the bacterial spores and the calcium based nutrients) are introduced to the concrete within separate expanded clay pellets 2-4 mm wide, which ensure that the agents will not be activated during the cement-mixing process. </a:t>
            </a:r>
          </a:p>
          <a:p>
            <a:pPr>
              <a:buNone/>
            </a:pP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When cracks open up the pellets and incoming water brings the calcium lactate into contact with the bacteria  these become activated. Testing has shown that when water seeps into the concrete, the bacteria germinate and multiply quickly</a:t>
            </a:r>
            <a:r>
              <a:rPr lang="en-US" dirty="0" smtClean="0"/>
              <a:t>. </a:t>
            </a:r>
            <a:endParaRPr lang="en-IN"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457200" y="1600200"/>
            <a:ext cx="8153400" cy="4114800"/>
          </a:xfrm>
          <a:prstGeom prst="rect">
            <a:avLst/>
          </a:prstGeom>
          <a:noFill/>
          <a:ln w="9525">
            <a:noFill/>
            <a:miter lim="800000"/>
            <a:headEnd/>
            <a:tailEnd/>
          </a:ln>
        </p:spPr>
      </p:pic>
      <p:sp>
        <p:nvSpPr>
          <p:cNvPr id="3" name="Title 2"/>
          <p:cNvSpPr>
            <a:spLocks noGrp="1"/>
          </p:cNvSpPr>
          <p:nvPr>
            <p:ph type="title"/>
          </p:nvPr>
        </p:nvSpPr>
        <p:spPr>
          <a:xfrm>
            <a:off x="457200" y="304800"/>
            <a:ext cx="8305800" cy="1143000"/>
          </a:xfrm>
        </p:spPr>
        <p:txBody>
          <a:bodyPr>
            <a:normAutofit/>
          </a:bodyPr>
          <a:lstStyle/>
          <a:p>
            <a:r>
              <a:rPr lang="en-US" dirty="0" smtClean="0"/>
              <a:t>Self Healing Admixture  </a:t>
            </a:r>
            <a:endParaRPr lang="en-IN"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458200" cy="1752600"/>
          </a:xfrm>
        </p:spPr>
        <p:txBody>
          <a:bodyPr>
            <a:normAutofit fontScale="90000"/>
          </a:bodyPr>
          <a:lstStyle/>
          <a:p>
            <a:pPr algn="ctr"/>
            <a:r>
              <a:rPr lang="en-US" b="1" u="sng" dirty="0" smtClean="0">
                <a:solidFill>
                  <a:schemeClr val="tx1"/>
                </a:solidFill>
                <a:latin typeface="Times New Roman" pitchFamily="18" charset="0"/>
                <a:cs typeface="Times New Roman" pitchFamily="18" charset="0"/>
              </a:rPr>
              <a:t>Comparison between Bacterial Concrete and Conventional Concrete</a:t>
            </a:r>
            <a:endParaRPr lang="en-US"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2590800"/>
            <a:ext cx="8229600" cy="4038600"/>
          </a:xfrm>
        </p:spPr>
        <p:txBody>
          <a:bodyPr/>
          <a:lstStyle/>
          <a:p>
            <a:r>
              <a:rPr lang="en-US" dirty="0" smtClean="0">
                <a:latin typeface="Times New Roman" pitchFamily="18" charset="0"/>
                <a:cs typeface="Times New Roman" pitchFamily="18" charset="0"/>
              </a:rPr>
              <a:t>The microbiologically induced Bacillus subtilis JC3 bacteria improved the compressive strength of cement mortar by 16.15%.</a:t>
            </a:r>
          </a:p>
          <a:p>
            <a:r>
              <a:rPr lang="en-US" dirty="0" smtClean="0">
                <a:latin typeface="Times New Roman" pitchFamily="18" charset="0"/>
                <a:cs typeface="Times New Roman" pitchFamily="18" charset="0"/>
              </a:rPr>
              <a:t>At a particular microbial cell concentration i.e. 10</a:t>
            </a:r>
            <a:r>
              <a:rPr lang="en-US" baseline="30000" dirty="0" smtClean="0">
                <a:latin typeface="Times New Roman" pitchFamily="18" charset="0"/>
                <a:cs typeface="Times New Roman" pitchFamily="18" charset="0"/>
              </a:rPr>
              <a:t>5 </a:t>
            </a:r>
            <a:r>
              <a:rPr lang="en-US" dirty="0" smtClean="0">
                <a:latin typeface="Times New Roman" pitchFamily="18" charset="0"/>
                <a:cs typeface="Times New Roman" pitchFamily="18" charset="0"/>
              </a:rPr>
              <a:t>cells/ml compressive strength of cement mortar is maximum.</a:t>
            </a:r>
          </a:p>
          <a:p>
            <a:pPr hangingPunct="0"/>
            <a:r>
              <a:rPr lang="en-US" dirty="0" smtClean="0">
                <a:latin typeface="Times New Roman" pitchFamily="18" charset="0"/>
                <a:cs typeface="Times New Roman" pitchFamily="18" charset="0"/>
              </a:rPr>
              <a:t>Increase in compressive strength of cement mortar is lower at higher cell concentration i.e. 10</a:t>
            </a:r>
            <a:r>
              <a:rPr lang="en-US" baseline="30000" dirty="0" smtClean="0">
                <a:latin typeface="Times New Roman" pitchFamily="18" charset="0"/>
                <a:cs typeface="Times New Roman" pitchFamily="18" charset="0"/>
              </a:rPr>
              <a:t>7 </a:t>
            </a:r>
            <a:r>
              <a:rPr lang="en-US" dirty="0" smtClean="0">
                <a:latin typeface="Times New Roman" pitchFamily="18" charset="0"/>
                <a:cs typeface="Times New Roman" pitchFamily="18" charset="0"/>
              </a:rPr>
              <a:t>cells</a:t>
            </a:r>
            <a:r>
              <a:rPr lang="en-US" baseline="30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/ml</a:t>
            </a:r>
            <a:r>
              <a:rPr lang="en-US" dirty="0" smtClean="0"/>
              <a:t>.</a:t>
            </a:r>
          </a:p>
          <a:p>
            <a:pPr hangingPunct="0"/>
            <a:endParaRPr lang="en-IN" dirty="0" smtClean="0"/>
          </a:p>
          <a:p>
            <a:endParaRPr lang="en-IN"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305800" cy="5410200"/>
          </a:xfrm>
        </p:spPr>
        <p:txBody>
          <a:bodyPr>
            <a:normAutofit/>
          </a:bodyPr>
          <a:lstStyle/>
          <a:p>
            <a:r>
              <a:rPr lang="en-US" sz="2400" dirty="0" smtClean="0">
                <a:latin typeface="Times New Roman" pitchFamily="18" charset="0"/>
                <a:cs typeface="Times New Roman" pitchFamily="18" charset="0"/>
              </a:rPr>
              <a:t>In ordinary grade concrete, the compressive strength is increased up to 13.93% at 28 days on addition when compared to conventional concrete.</a:t>
            </a:r>
          </a:p>
          <a:p>
            <a:pPr>
              <a:buNone/>
            </a:pPr>
            <a:endParaRPr lang="en-US" sz="2400" dirty="0" smtClean="0">
              <a:solidFill>
                <a:schemeClr val="accent1"/>
              </a:solidFill>
              <a:latin typeface="Times New Roman" pitchFamily="18" charset="0"/>
              <a:cs typeface="Times New Roman" pitchFamily="18" charset="0"/>
            </a:endParaRPr>
          </a:p>
          <a:p>
            <a:pPr hangingPunct="0"/>
            <a:r>
              <a:rPr lang="en-US" sz="2400" dirty="0" smtClean="0">
                <a:latin typeface="Times New Roman" pitchFamily="18" charset="0"/>
                <a:cs typeface="Times New Roman" pitchFamily="18" charset="0"/>
              </a:rPr>
              <a:t> In ordinary grade concrete, the split tensile strength has increased up to 12.60% at 28 days when compared to      conventional concrete.</a:t>
            </a:r>
          </a:p>
          <a:p>
            <a:pPr hangingPunct="0">
              <a:buNone/>
            </a:pPr>
            <a:endParaRPr lang="en-US" sz="2400" dirty="0" smtClean="0">
              <a:solidFill>
                <a:schemeClr val="accent1"/>
              </a:solidFill>
              <a:latin typeface="Times New Roman" pitchFamily="18" charset="0"/>
              <a:cs typeface="Times New Roman" pitchFamily="18" charset="0"/>
            </a:endParaRPr>
          </a:p>
          <a:p>
            <a:r>
              <a:rPr lang="en-US" sz="2400" dirty="0" smtClean="0">
                <a:latin typeface="Times New Roman" pitchFamily="18" charset="0"/>
                <a:cs typeface="Times New Roman" pitchFamily="18" charset="0"/>
              </a:rPr>
              <a:t>In standard grade concrete, the split tensile strength is increased up to 12.09% at 28 days  when compared to    conventional concrete.</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914400"/>
            <a:ext cx="8610600" cy="5638800"/>
          </a:xfrm>
        </p:spPr>
        <p:txBody>
          <a:bodyPr>
            <a:normAutofit/>
          </a:bodyPr>
          <a:lstStyle/>
          <a:p>
            <a:r>
              <a:rPr lang="en-US" sz="2400" dirty="0" smtClean="0">
                <a:latin typeface="Times New Roman" pitchFamily="18" charset="0"/>
                <a:cs typeface="Times New Roman" pitchFamily="18" charset="0"/>
              </a:rPr>
              <a:t>From the durability studies, in ordinary grade and standard concrete, the   percentage weight loss and compressive strength loss of cubes immersed in 5% H</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SO</a:t>
            </a:r>
            <a:r>
              <a:rPr lang="en-US" sz="2400" baseline="-25000" dirty="0" smtClean="0">
                <a:latin typeface="Times New Roman" pitchFamily="18" charset="0"/>
                <a:cs typeface="Times New Roman" pitchFamily="18" charset="0"/>
              </a:rPr>
              <a:t>4</a:t>
            </a:r>
            <a:r>
              <a:rPr lang="en-US" sz="2400" dirty="0" smtClean="0">
                <a:latin typeface="Times New Roman" pitchFamily="18" charset="0"/>
                <a:cs typeface="Times New Roman" pitchFamily="18" charset="0"/>
              </a:rPr>
              <a:t> and 5% HCL indicates that Bacterial concrete has less weight and strength losses than the conventional concrete.</a:t>
            </a:r>
          </a:p>
          <a:p>
            <a:endParaRPr lang="en-US" sz="2400" dirty="0" smtClean="0">
              <a:solidFill>
                <a:schemeClr val="accent1"/>
              </a:solidFill>
              <a:latin typeface="Times New Roman" pitchFamily="18" charset="0"/>
              <a:cs typeface="Times New Roman" pitchFamily="18" charset="0"/>
            </a:endParaRPr>
          </a:p>
          <a:p>
            <a:r>
              <a:rPr lang="en-US" sz="2400" dirty="0" smtClean="0">
                <a:latin typeface="Times New Roman" pitchFamily="18" charset="0"/>
                <a:cs typeface="Times New Roman" pitchFamily="18" charset="0"/>
              </a:rPr>
              <a:t>Similarly, through acid attack test with cubes immersed in 5% H</a:t>
            </a:r>
            <a:r>
              <a:rPr lang="en-US" sz="2400"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SO</a:t>
            </a:r>
            <a:r>
              <a:rPr lang="en-US" sz="2400" baseline="-25000" dirty="0" smtClean="0">
                <a:latin typeface="Times New Roman" pitchFamily="18" charset="0"/>
                <a:cs typeface="Times New Roman" pitchFamily="18" charset="0"/>
              </a:rPr>
              <a:t>4</a:t>
            </a:r>
            <a:r>
              <a:rPr lang="en-US" sz="2400" dirty="0" smtClean="0">
                <a:latin typeface="Times New Roman" pitchFamily="18" charset="0"/>
                <a:cs typeface="Times New Roman" pitchFamily="18" charset="0"/>
              </a:rPr>
              <a:t> and 5% HCL indicated that bacterial concrete is more durable in terms of “Acid Durability Factors” than conventional concrete and also bacterial concrete is less attacked in terms of “Acid Attack Factors” than conventional concrete.</a:t>
            </a:r>
            <a:endParaRPr lang="en-US" sz="2400" dirty="0" smtClean="0">
              <a:solidFill>
                <a:schemeClr val="accent1"/>
              </a:solidFill>
              <a:latin typeface="Times New Roman" pitchFamily="18" charset="0"/>
              <a:cs typeface="Times New Roman" pitchFamily="18" charset="0"/>
            </a:endParaRPr>
          </a:p>
          <a:p>
            <a:endParaRPr lang="en-US" sz="2400" dirty="0">
              <a:solidFill>
                <a:schemeClr val="accent1"/>
              </a:solidFill>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Autofit/>
          </a:bodyPr>
          <a:lstStyle/>
          <a:p>
            <a:pPr algn="ctr"/>
            <a:r>
              <a:rPr lang="en-US" sz="4000" b="1" u="sng" dirty="0" smtClean="0">
                <a:solidFill>
                  <a:schemeClr val="tx1"/>
                </a:solidFill>
                <a:latin typeface="Times New Roman" pitchFamily="18" charset="0"/>
                <a:cs typeface="Times New Roman" pitchFamily="18" charset="0"/>
              </a:rPr>
              <a:t>BENEFITS OF GREEN BUILDING</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r>
              <a:rPr lang="en-US" dirty="0" smtClean="0"/>
              <a:t>TANGIBLE BENEFITS:</a:t>
            </a:r>
          </a:p>
          <a:p>
            <a:pPr marL="800100" indent="-273050"/>
            <a:r>
              <a:rPr lang="en-US" dirty="0" smtClean="0"/>
              <a:t>Operational Savings</a:t>
            </a:r>
          </a:p>
          <a:p>
            <a:pPr marL="800100" indent="-273050"/>
            <a:r>
              <a:rPr lang="en-US" dirty="0" smtClean="0"/>
              <a:t>Energy Efficiency</a:t>
            </a:r>
          </a:p>
          <a:p>
            <a:pPr marL="800100" indent="-273050"/>
            <a:r>
              <a:rPr lang="en-US" dirty="0" smtClean="0"/>
              <a:t>Water Efficiency</a:t>
            </a:r>
          </a:p>
          <a:p>
            <a:pPr marL="800100" indent="-273050"/>
            <a:r>
              <a:rPr lang="en-US" dirty="0" smtClean="0"/>
              <a:t>Waste Reduction</a:t>
            </a:r>
          </a:p>
          <a:p>
            <a:r>
              <a:rPr lang="en-US" dirty="0" smtClean="0"/>
              <a:t>INTANGIBLE BENEFITS</a:t>
            </a:r>
          </a:p>
          <a:p>
            <a:pPr marL="846138" indent="-273050"/>
            <a:r>
              <a:rPr lang="en-US" dirty="0" smtClean="0"/>
              <a:t>Green buildings provide better air quality, natural light and an optimal and pleasant indoor environment. Enhanced IEQ (Indoor Environmental Quality)</a:t>
            </a:r>
          </a:p>
          <a:p>
            <a:pPr>
              <a:buNone/>
            </a:pP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914400"/>
          </a:xfrm>
        </p:spPr>
        <p:txBody>
          <a:bodyPr>
            <a:normAutofit/>
          </a:bodyPr>
          <a:lstStyle/>
          <a:p>
            <a:r>
              <a:rPr lang="en-IN" sz="4800" dirty="0" smtClean="0"/>
              <a:t>Application in Construction Field</a:t>
            </a:r>
            <a:endParaRPr lang="en-IN" sz="4800" dirty="0"/>
          </a:p>
        </p:txBody>
      </p:sp>
      <p:pic>
        <p:nvPicPr>
          <p:cNvPr id="4" name="Content Placeholder 3"/>
          <p:cNvPicPr>
            <a:picLocks noGrp="1"/>
          </p:cNvPicPr>
          <p:nvPr>
            <p:ph idx="1"/>
          </p:nvPr>
        </p:nvPicPr>
        <p:blipFill>
          <a:blip r:embed="rId2"/>
          <a:srcRect/>
          <a:stretch>
            <a:fillRect/>
          </a:stretch>
        </p:blipFill>
        <p:spPr bwMode="auto">
          <a:xfrm>
            <a:off x="304800" y="1295400"/>
            <a:ext cx="8458200" cy="5029200"/>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990600"/>
          </a:xfrm>
        </p:spPr>
        <p:txBody>
          <a:bodyPr>
            <a:normAutofit/>
          </a:bodyPr>
          <a:lstStyle/>
          <a:p>
            <a:r>
              <a:rPr lang="en-IN" dirty="0" smtClean="0">
                <a:solidFill>
                  <a:schemeClr val="tx1"/>
                </a:solidFill>
                <a:latin typeface="Times New Roman" pitchFamily="18" charset="0"/>
                <a:cs typeface="Times New Roman" pitchFamily="18" charset="0"/>
              </a:rPr>
              <a:t>Advantages</a:t>
            </a:r>
            <a:endParaRPr lang="en-IN"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20000"/>
          </a:bodyPr>
          <a:lstStyle/>
          <a:p>
            <a:r>
              <a:rPr lang="en-US" sz="2400" dirty="0" smtClean="0">
                <a:latin typeface="Times New Roman" pitchFamily="18" charset="0"/>
                <a:cs typeface="Times New Roman" pitchFamily="18" charset="0"/>
              </a:rPr>
              <a:t>In Crack Remediation.</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Improvement in Compressive Strength of Concrete.</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Better Resistance towards Freeze-Thaw .</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Reduction in Permeability of concrete.</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Improves Durability of Bricks.</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Reduction in Corrosion of Reinforced Concrete. </a:t>
            </a:r>
          </a:p>
          <a:p>
            <a:pPr>
              <a:buNone/>
            </a:pPr>
            <a:r>
              <a:rPr lang="en-US" sz="2400" dirty="0" smtClean="0">
                <a:latin typeface="Times New Roman" pitchFamily="18" charset="0"/>
                <a:cs typeface="Times New Roman" pitchFamily="18" charset="0"/>
              </a:rPr>
              <a:t>    </a:t>
            </a:r>
            <a:endParaRPr lang="en-IN" sz="2400" dirty="0" smtClean="0">
              <a:latin typeface="Times New Roman" pitchFamily="18" charset="0"/>
              <a:cs typeface="Times New Roman" pitchFamily="18" charset="0"/>
            </a:endParaRPr>
          </a:p>
          <a:p>
            <a:pPr>
              <a:buNone/>
            </a:pPr>
            <a:endParaRPr lang="en-US" sz="2400" dirty="0">
              <a:latin typeface="Times New Roman" pitchFamily="18" charset="0"/>
              <a:cs typeface="Times New Roman" pitchFamily="18" charset="0"/>
            </a:endParaRPr>
          </a:p>
        </p:txBody>
      </p:sp>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a:bodyPr>
          <a:lstStyle/>
          <a:p>
            <a:r>
              <a:rPr lang="en-US" sz="4800" dirty="0" smtClean="0">
                <a:solidFill>
                  <a:schemeClr val="tx1"/>
                </a:solidFill>
              </a:rPr>
              <a:t>Limitation</a:t>
            </a:r>
            <a:endParaRPr lang="en-US" sz="4800" dirty="0">
              <a:solidFill>
                <a:schemeClr val="tx1"/>
              </a:solidFill>
            </a:endParaRPr>
          </a:p>
        </p:txBody>
      </p:sp>
      <p:sp>
        <p:nvSpPr>
          <p:cNvPr id="3" name="Content Placeholder 2"/>
          <p:cNvSpPr>
            <a:spLocks noGrp="1"/>
          </p:cNvSpPr>
          <p:nvPr>
            <p:ph idx="1"/>
          </p:nvPr>
        </p:nvSpPr>
        <p:spPr>
          <a:xfrm>
            <a:off x="457200" y="1295400"/>
            <a:ext cx="8229600" cy="5029200"/>
          </a:xfrm>
        </p:spPr>
        <p:txBody>
          <a:bodyPr>
            <a:normAutofit/>
          </a:bodyPr>
          <a:lstStyle/>
          <a:p>
            <a:r>
              <a:rPr lang="en-US" sz="2400" dirty="0" smtClean="0"/>
              <a:t>Cost of Bacterial concrete is Double than Conventional Concrete.</a:t>
            </a:r>
          </a:p>
          <a:p>
            <a:pPr>
              <a:buNone/>
            </a:pPr>
            <a:endParaRPr lang="en-US" sz="2400" dirty="0" smtClean="0"/>
          </a:p>
          <a:p>
            <a:r>
              <a:rPr lang="en-US" sz="2400" dirty="0" smtClean="0"/>
              <a:t>Growth of Bacteria is not good in any atmosphere and media.</a:t>
            </a:r>
          </a:p>
          <a:p>
            <a:pPr>
              <a:buNone/>
            </a:pPr>
            <a:endParaRPr lang="en-US" sz="2400" dirty="0" smtClean="0"/>
          </a:p>
          <a:p>
            <a:r>
              <a:rPr lang="en-US" sz="2400" dirty="0" smtClean="0"/>
              <a:t>Design of mix Concrete with Bacteria there is no available any IS-code or any code.</a:t>
            </a:r>
          </a:p>
          <a:p>
            <a:endParaRPr lang="en-US" sz="2400" dirty="0" smtClean="0"/>
          </a:p>
          <a:p>
            <a:r>
              <a:rPr lang="en-US" sz="2400" dirty="0" smtClean="0"/>
              <a:t>Investigation of Calcite precipitation done by “Scanning  Electron Microscopy ”is costly studied.</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111375"/>
            <a:ext cx="7772400" cy="1470025"/>
          </a:xfrm>
        </p:spPr>
        <p:txBody>
          <a:bodyPr>
            <a:normAutofit/>
          </a:bodyPr>
          <a:lstStyle/>
          <a:p>
            <a:r>
              <a:rPr lang="en-IN" sz="5400" dirty="0" smtClean="0"/>
              <a:t>DECORATIVE CONCRETE</a:t>
            </a:r>
            <a:endParaRPr lang="en-IN" sz="54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What is Decorative Concrete?</a:t>
            </a:r>
            <a:r>
              <a:rPr lang="en-IN" dirty="0" smtClean="0"/>
              <a:t/>
            </a:r>
            <a:br>
              <a:rPr lang="en-IN" dirty="0" smtClean="0"/>
            </a:br>
            <a:endParaRPr lang="en-IN" dirty="0"/>
          </a:p>
        </p:txBody>
      </p:sp>
      <p:sp>
        <p:nvSpPr>
          <p:cNvPr id="4" name="Rectangle 3"/>
          <p:cNvSpPr/>
          <p:nvPr/>
        </p:nvSpPr>
        <p:spPr>
          <a:xfrm>
            <a:off x="533400" y="1600200"/>
            <a:ext cx="8153400" cy="5632311"/>
          </a:xfrm>
          <a:prstGeom prst="rect">
            <a:avLst/>
          </a:prstGeom>
        </p:spPr>
        <p:txBody>
          <a:bodyPr wrap="square">
            <a:spAutoFit/>
          </a:bodyPr>
          <a:lstStyle/>
          <a:p>
            <a:pPr algn="just">
              <a:buFont typeface="Arial" pitchFamily="34" charset="0"/>
              <a:buChar char="•"/>
            </a:pPr>
            <a:r>
              <a:rPr lang="en-IN" sz="4000" dirty="0" smtClean="0"/>
              <a:t>Decorative </a:t>
            </a:r>
            <a:r>
              <a:rPr lang="en-IN" sz="4000" dirty="0"/>
              <a:t>concrete is created through a finishing process that is intended to </a:t>
            </a:r>
            <a:r>
              <a:rPr lang="en-IN" sz="4000" dirty="0" smtClean="0"/>
              <a:t>provide an </a:t>
            </a:r>
            <a:r>
              <a:rPr lang="en-IN" sz="4000" dirty="0"/>
              <a:t>aesthetic </a:t>
            </a:r>
            <a:r>
              <a:rPr lang="en-IN" sz="4000" dirty="0" smtClean="0"/>
              <a:t>quality.</a:t>
            </a:r>
          </a:p>
          <a:p>
            <a:pPr algn="just">
              <a:buFont typeface="Arial" pitchFamily="34" charset="0"/>
              <a:buChar char="•"/>
            </a:pPr>
            <a:r>
              <a:rPr lang="en-IN" sz="4000" dirty="0" smtClean="0"/>
              <a:t>Various </a:t>
            </a:r>
            <a:r>
              <a:rPr lang="en-IN" sz="4000" dirty="0"/>
              <a:t>patterns, textures, and colors are applied to create </a:t>
            </a:r>
            <a:r>
              <a:rPr lang="en-IN" sz="4000" dirty="0" smtClean="0"/>
              <a:t>decorative effects </a:t>
            </a:r>
            <a:r>
              <a:rPr lang="en-IN" sz="4000" dirty="0"/>
              <a:t>that enhance and beautify concrete.</a:t>
            </a:r>
            <a:endParaRPr lang="en-IN" sz="4000" dirty="0" smtClean="0"/>
          </a:p>
          <a:p>
            <a:pPr algn="just">
              <a:buFont typeface="Arial" pitchFamily="34" charset="0"/>
              <a:buChar char="•"/>
            </a:pPr>
            <a:endParaRPr lang="en-IN" sz="4000" dirty="0" smtClean="0"/>
          </a:p>
        </p:txBody>
      </p:sp>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81000"/>
            <a:ext cx="8929718" cy="6215082"/>
          </a:xfrm>
        </p:spPr>
        <p:txBody>
          <a:bodyPr>
            <a:noAutofit/>
          </a:bodyPr>
          <a:lstStyle/>
          <a:p>
            <a:pPr algn="just"/>
            <a:r>
              <a:rPr lang="en-IN" sz="4000" dirty="0" smtClean="0"/>
              <a:t>Concrete finishing </a:t>
            </a:r>
            <a:r>
              <a:rPr lang="en-IN" sz="4000" dirty="0"/>
              <a:t>techniques turn </a:t>
            </a:r>
            <a:r>
              <a:rPr lang="en-IN" sz="4000" dirty="0" smtClean="0"/>
              <a:t>ordinary concrete </a:t>
            </a:r>
            <a:r>
              <a:rPr lang="en-IN" sz="4000" dirty="0"/>
              <a:t>projects into artistic </a:t>
            </a:r>
            <a:r>
              <a:rPr lang="en-IN" sz="4000" dirty="0" smtClean="0"/>
              <a:t>impressions suitable </a:t>
            </a:r>
            <a:r>
              <a:rPr lang="en-IN" sz="4000" dirty="0"/>
              <a:t>for exterior and interior custom </a:t>
            </a:r>
            <a:r>
              <a:rPr lang="en-IN" sz="4000" dirty="0" smtClean="0"/>
              <a:t>design applications.</a:t>
            </a:r>
          </a:p>
          <a:p>
            <a:pPr algn="just"/>
            <a:r>
              <a:rPr lang="en-IN" sz="4000" dirty="0"/>
              <a:t>Design experts use decorative concrete as a cost effective substitute for </a:t>
            </a:r>
            <a:r>
              <a:rPr lang="en-IN" sz="4000" dirty="0" smtClean="0"/>
              <a:t>natural stone</a:t>
            </a:r>
            <a:r>
              <a:rPr lang="en-IN" sz="4000" dirty="0"/>
              <a:t>, brick, and other more expensive construction elements</a:t>
            </a:r>
            <a:r>
              <a:rPr lang="en-IN" sz="4000" dirty="0" smtClean="0"/>
              <a:t>.</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71462"/>
            <a:ext cx="8643998" cy="6786562"/>
          </a:xfrm>
        </p:spPr>
        <p:txBody>
          <a:bodyPr>
            <a:noAutofit/>
          </a:bodyPr>
          <a:lstStyle/>
          <a:p>
            <a:pPr>
              <a:buNone/>
            </a:pPr>
            <a:r>
              <a:rPr lang="en-IN" sz="4000" dirty="0" smtClean="0"/>
              <a:t>   </a:t>
            </a:r>
          </a:p>
          <a:p>
            <a:r>
              <a:rPr lang="en-IN" sz="4000" dirty="0" smtClean="0"/>
              <a:t>The commercial and industrial uses for decorative concrete are visible on highways, bridges and buildings.</a:t>
            </a:r>
          </a:p>
          <a:p>
            <a:pPr>
              <a:buNone/>
            </a:pPr>
            <a:endParaRPr lang="en-IN" sz="4000" dirty="0" smtClean="0"/>
          </a:p>
          <a:p>
            <a:endParaRPr lang="en-IN" sz="40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algn="ctr"/>
            <a:r>
              <a:rPr lang="en-IN" b="1" u="sng" dirty="0" smtClean="0">
                <a:solidFill>
                  <a:schemeClr val="tx1"/>
                </a:solidFill>
              </a:rPr>
              <a:t>TYPE OF DECORATIVE CONCRETE</a:t>
            </a:r>
            <a:endParaRPr lang="en-IN" b="1" u="sng" dirty="0">
              <a:solidFill>
                <a:schemeClr val="tx1"/>
              </a:solidFill>
            </a:endParaRPr>
          </a:p>
        </p:txBody>
      </p:sp>
      <p:sp>
        <p:nvSpPr>
          <p:cNvPr id="3" name="Content Placeholder 2"/>
          <p:cNvSpPr>
            <a:spLocks noGrp="1"/>
          </p:cNvSpPr>
          <p:nvPr>
            <p:ph idx="1"/>
          </p:nvPr>
        </p:nvSpPr>
        <p:spPr>
          <a:xfrm>
            <a:off x="152400" y="228600"/>
            <a:ext cx="8991600" cy="6400800"/>
          </a:xfrm>
        </p:spPr>
        <p:txBody>
          <a:bodyPr>
            <a:normAutofit fontScale="85000" lnSpcReduction="20000"/>
          </a:bodyPr>
          <a:lstStyle/>
          <a:p>
            <a:pPr algn="just"/>
            <a:endParaRPr lang="en-IN" sz="4000" dirty="0" smtClean="0"/>
          </a:p>
          <a:p>
            <a:pPr algn="just"/>
            <a:endParaRPr lang="en-IN" sz="4000" dirty="0" smtClean="0"/>
          </a:p>
          <a:p>
            <a:pPr algn="just"/>
            <a:endParaRPr lang="en-IN" sz="4000" dirty="0" smtClean="0"/>
          </a:p>
          <a:p>
            <a:pPr algn="just"/>
            <a:r>
              <a:rPr lang="en-IN" sz="4000" dirty="0" smtClean="0"/>
              <a:t>Coloured mixture</a:t>
            </a:r>
          </a:p>
          <a:p>
            <a:pPr algn="just"/>
            <a:r>
              <a:rPr lang="en-IN" sz="4000" dirty="0" smtClean="0"/>
              <a:t>Stamped concrete</a:t>
            </a:r>
          </a:p>
          <a:p>
            <a:pPr algn="just"/>
            <a:r>
              <a:rPr lang="en-IN" sz="4000" dirty="0" smtClean="0"/>
              <a:t>Form linings</a:t>
            </a:r>
          </a:p>
          <a:p>
            <a:pPr algn="just">
              <a:buNone/>
            </a:pPr>
            <a:r>
              <a:rPr lang="en-IN" sz="4000" dirty="0" smtClean="0"/>
              <a:t>  </a:t>
            </a:r>
            <a:r>
              <a:rPr lang="en-IN" sz="4000" b="1" dirty="0" smtClean="0"/>
              <a:t>Colored mixture</a:t>
            </a:r>
          </a:p>
          <a:p>
            <a:pPr algn="just"/>
            <a:r>
              <a:rPr lang="en-IN" sz="4000" dirty="0" smtClean="0"/>
              <a:t>This is the most widely used decorative concrete.</a:t>
            </a:r>
          </a:p>
          <a:p>
            <a:pPr algn="just"/>
            <a:r>
              <a:rPr lang="en-IN" sz="4300" dirty="0" smtClean="0"/>
              <a:t>The coloring agents are usually chemical compounds of chromium and other heavy metals.</a:t>
            </a:r>
          </a:p>
          <a:p>
            <a:pPr algn="just"/>
            <a:endParaRPr lang="en-IN" sz="40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pPr algn="ctr"/>
            <a:r>
              <a:rPr lang="en-IN" sz="4000" b="1" u="sng" dirty="0" smtClean="0">
                <a:solidFill>
                  <a:schemeClr val="tx1"/>
                </a:solidFill>
                <a:latin typeface="Times New Roman" pitchFamily="18" charset="0"/>
                <a:cs typeface="Times New Roman" pitchFamily="18" charset="0"/>
              </a:rPr>
              <a:t>USES OF DECORATIVE CONCRETE</a:t>
            </a:r>
            <a:endParaRPr lang="en-IN"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2214522"/>
            <a:ext cx="8686800" cy="3957678"/>
          </a:xfrm>
        </p:spPr>
        <p:txBody>
          <a:bodyPr>
            <a:noAutofit/>
          </a:bodyPr>
          <a:lstStyle/>
          <a:p>
            <a:pPr algn="just"/>
            <a:r>
              <a:rPr lang="en-IN" sz="3600" dirty="0" smtClean="0"/>
              <a:t>Decorative concretes are used on a large scale these days.</a:t>
            </a:r>
          </a:p>
          <a:p>
            <a:pPr algn="just"/>
            <a:r>
              <a:rPr lang="en-IN" sz="3600" dirty="0" smtClean="0"/>
              <a:t>These days, new decorative concretes are manufactured with enhanced technologies that creates lighter, faster and stronger cure.</a:t>
            </a:r>
            <a:endParaRPr lang="en-IN" sz="36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723856"/>
            <a:ext cx="8786842" cy="5143544"/>
          </a:xfrm>
        </p:spPr>
        <p:txBody>
          <a:bodyPr>
            <a:noAutofit/>
          </a:bodyPr>
          <a:lstStyle/>
          <a:p>
            <a:pPr algn="just"/>
            <a:r>
              <a:rPr lang="en-IN" sz="3200" dirty="0" smtClean="0"/>
              <a:t>They start working faster and offer a wider range of protection to the concrete. </a:t>
            </a:r>
          </a:p>
          <a:p>
            <a:pPr algn="just"/>
            <a:r>
              <a:rPr lang="en-IN" sz="3200" dirty="0" smtClean="0"/>
              <a:t>If you are looking to make a house or even to refurbish the old worn out concrete slabs, you should consider this option quite seriously.</a:t>
            </a:r>
          </a:p>
          <a:p>
            <a:pPr algn="just"/>
            <a:r>
              <a:rPr lang="en-IN" sz="3200" dirty="0" smtClean="0"/>
              <a:t>Another great thing with these concretes is that, apart from increasing the aesthetic appeal of your house, </a:t>
            </a:r>
            <a:endParaRPr lang="en-IN" sz="32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43712"/>
          </a:xfrm>
        </p:spPr>
        <p:txBody>
          <a:bodyPr>
            <a:normAutofit/>
          </a:bodyPr>
          <a:lstStyle/>
          <a:p>
            <a:pPr algn="ctr"/>
            <a:r>
              <a:rPr lang="en-US" sz="4000" b="1" u="sng" dirty="0" smtClean="0">
                <a:solidFill>
                  <a:schemeClr val="tx1"/>
                </a:solidFill>
                <a:latin typeface="Times New Roman" pitchFamily="18" charset="0"/>
                <a:cs typeface="Times New Roman" pitchFamily="18" charset="0"/>
              </a:rPr>
              <a:t>RATING SYSTEMS</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752600"/>
            <a:ext cx="8229600" cy="3886200"/>
          </a:xfrm>
        </p:spPr>
        <p:txBody>
          <a:bodyPr/>
          <a:lstStyle/>
          <a:p>
            <a:r>
              <a:rPr lang="en-US" dirty="0" smtClean="0">
                <a:solidFill>
                  <a:srgbClr val="FF0000"/>
                </a:solidFill>
              </a:rPr>
              <a:t>LEED</a:t>
            </a:r>
            <a:r>
              <a:rPr lang="en-US" dirty="0" smtClean="0"/>
              <a:t>-(Leadership in Energy and Environmental Design)</a:t>
            </a:r>
          </a:p>
          <a:p>
            <a:r>
              <a:rPr lang="en-US" dirty="0" smtClean="0"/>
              <a:t>LEED was developed and piloted in the USA in 1998 as a consensus based building rating system based on the use of existing building technology.</a:t>
            </a:r>
          </a:p>
          <a:p>
            <a:endParaRPr lang="en-US" dirty="0"/>
          </a:p>
        </p:txBody>
      </p:sp>
      <p:graphicFrame>
        <p:nvGraphicFramePr>
          <p:cNvPr id="4" name="Table 3"/>
          <p:cNvGraphicFramePr>
            <a:graphicFrameLocks noGrp="1"/>
          </p:cNvGraphicFramePr>
          <p:nvPr/>
        </p:nvGraphicFramePr>
        <p:xfrm>
          <a:off x="1295400" y="4114800"/>
          <a:ext cx="6172200" cy="1920240"/>
        </p:xfrm>
        <a:graphic>
          <a:graphicData uri="http://schemas.openxmlformats.org/drawingml/2006/table">
            <a:tbl>
              <a:tblPr firstRow="1" bandRow="1">
                <a:tableStyleId>{5C22544A-7EE6-4342-B048-85BDC9FD1C3A}</a:tableStyleId>
              </a:tblPr>
              <a:tblGrid>
                <a:gridCol w="3048000"/>
                <a:gridCol w="3124200"/>
              </a:tblGrid>
              <a:tr h="363583">
                <a:tc>
                  <a:txBody>
                    <a:bodyPr/>
                    <a:lstStyle/>
                    <a:p>
                      <a:r>
                        <a:rPr lang="en-US" dirty="0" smtClean="0"/>
                        <a:t>RATINGS</a:t>
                      </a:r>
                      <a:endParaRPr lang="en-US" dirty="0"/>
                    </a:p>
                  </a:txBody>
                  <a:tcPr/>
                </a:tc>
                <a:tc>
                  <a:txBody>
                    <a:bodyPr/>
                    <a:lstStyle/>
                    <a:p>
                      <a:r>
                        <a:rPr lang="en-US" dirty="0" smtClean="0"/>
                        <a:t>CREDIT REQUIRED</a:t>
                      </a:r>
                      <a:endParaRPr lang="en-US" dirty="0"/>
                    </a:p>
                  </a:txBody>
                  <a:tcPr/>
                </a:tc>
              </a:tr>
              <a:tr h="363583">
                <a:tc>
                  <a:txBody>
                    <a:bodyPr/>
                    <a:lstStyle/>
                    <a:p>
                      <a:r>
                        <a:rPr lang="en-US" dirty="0" smtClean="0"/>
                        <a:t>LEED CERTIFIED</a:t>
                      </a:r>
                      <a:endParaRPr lang="en-US" dirty="0"/>
                    </a:p>
                  </a:txBody>
                  <a:tcPr/>
                </a:tc>
                <a:tc>
                  <a:txBody>
                    <a:bodyPr/>
                    <a:lstStyle/>
                    <a:p>
                      <a:r>
                        <a:rPr lang="en-US" dirty="0" smtClean="0"/>
                        <a:t>23-27</a:t>
                      </a:r>
                      <a:endParaRPr lang="en-US" dirty="0"/>
                    </a:p>
                  </a:txBody>
                  <a:tcPr/>
                </a:tc>
              </a:tr>
              <a:tr h="363583">
                <a:tc>
                  <a:txBody>
                    <a:bodyPr/>
                    <a:lstStyle/>
                    <a:p>
                      <a:r>
                        <a:rPr lang="en-US" dirty="0" smtClean="0"/>
                        <a:t>LEED SILVER</a:t>
                      </a:r>
                      <a:endParaRPr lang="en-US" dirty="0"/>
                    </a:p>
                  </a:txBody>
                  <a:tcPr/>
                </a:tc>
                <a:tc>
                  <a:txBody>
                    <a:bodyPr/>
                    <a:lstStyle/>
                    <a:p>
                      <a:r>
                        <a:rPr lang="en-US" dirty="0" smtClean="0"/>
                        <a:t>28-33</a:t>
                      </a:r>
                      <a:endParaRPr lang="en-US" dirty="0"/>
                    </a:p>
                  </a:txBody>
                  <a:tcPr/>
                </a:tc>
              </a:tr>
              <a:tr h="363583">
                <a:tc>
                  <a:txBody>
                    <a:bodyPr/>
                    <a:lstStyle/>
                    <a:p>
                      <a:r>
                        <a:rPr lang="en-US" dirty="0" smtClean="0"/>
                        <a:t>LEED GOLD</a:t>
                      </a:r>
                      <a:endParaRPr lang="en-US" dirty="0"/>
                    </a:p>
                  </a:txBody>
                  <a:tcPr/>
                </a:tc>
                <a:tc>
                  <a:txBody>
                    <a:bodyPr/>
                    <a:lstStyle/>
                    <a:p>
                      <a:r>
                        <a:rPr lang="en-US" dirty="0" smtClean="0"/>
                        <a:t>34-44</a:t>
                      </a:r>
                      <a:endParaRPr lang="en-US" dirty="0"/>
                    </a:p>
                  </a:txBody>
                  <a:tcPr/>
                </a:tc>
              </a:tr>
              <a:tr h="457200">
                <a:tc>
                  <a:txBody>
                    <a:bodyPr/>
                    <a:lstStyle/>
                    <a:p>
                      <a:r>
                        <a:rPr lang="en-US" dirty="0" smtClean="0"/>
                        <a:t>LEED PLATINUM</a:t>
                      </a:r>
                      <a:endParaRPr lang="en-US" dirty="0"/>
                    </a:p>
                  </a:txBody>
                  <a:tcPr/>
                </a:tc>
                <a:tc>
                  <a:txBody>
                    <a:bodyPr/>
                    <a:lstStyle/>
                    <a:p>
                      <a:r>
                        <a:rPr lang="en-US" dirty="0" smtClean="0"/>
                        <a:t>45-61</a:t>
                      </a:r>
                      <a:endParaRPr lang="en-US" dirty="0"/>
                    </a:p>
                  </a:txBody>
                  <a:tcPr/>
                </a:tc>
              </a:tr>
            </a:tbl>
          </a:graphicData>
        </a:graphic>
      </p:graphicFrame>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428604"/>
            <a:ext cx="8501122" cy="5786478"/>
          </a:xfrm>
        </p:spPr>
        <p:txBody>
          <a:bodyPr>
            <a:normAutofit/>
          </a:bodyPr>
          <a:lstStyle/>
          <a:p>
            <a:pPr algn="ctr">
              <a:buNone/>
            </a:pPr>
            <a:r>
              <a:rPr lang="en-IN" sz="4000" dirty="0" smtClean="0"/>
              <a:t>  </a:t>
            </a:r>
            <a:r>
              <a:rPr lang="en-IN" sz="4400" b="1" u="sng" dirty="0" smtClean="0"/>
              <a:t>ADVANTAGES OF DECORATIVE CONCRETE </a:t>
            </a:r>
          </a:p>
          <a:p>
            <a:r>
              <a:rPr lang="en-IN" sz="4000" dirty="0" smtClean="0"/>
              <a:t>Improved the Aesthetics</a:t>
            </a:r>
          </a:p>
          <a:p>
            <a:r>
              <a:rPr lang="en-IN" sz="4000" dirty="0" smtClean="0"/>
              <a:t>Design Flexibility</a:t>
            </a:r>
          </a:p>
          <a:p>
            <a:r>
              <a:rPr lang="en-IN" sz="4000" dirty="0" smtClean="0"/>
              <a:t>Long Lasting</a:t>
            </a:r>
          </a:p>
          <a:p>
            <a:r>
              <a:rPr lang="en-IN" sz="4000" dirty="0" smtClean="0"/>
              <a:t>Economical</a:t>
            </a:r>
          </a:p>
          <a:p>
            <a:r>
              <a:rPr lang="en-IN" sz="4000" dirty="0" smtClean="0"/>
              <a:t>Environment Friendly</a:t>
            </a:r>
          </a:p>
          <a:p>
            <a:endParaRPr lang="en-IN" dirty="0" smtClean="0"/>
          </a:p>
          <a:p>
            <a:endParaRPr lang="en-IN"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85728"/>
            <a:ext cx="8643998" cy="6357982"/>
          </a:xfrm>
        </p:spPr>
        <p:txBody>
          <a:bodyPr>
            <a:normAutofit lnSpcReduction="10000"/>
          </a:bodyPr>
          <a:lstStyle/>
          <a:p>
            <a:pPr>
              <a:buNone/>
            </a:pPr>
            <a:r>
              <a:rPr lang="en-IN" dirty="0" smtClean="0"/>
              <a:t>  </a:t>
            </a:r>
            <a:r>
              <a:rPr lang="en-IN" sz="4000" b="1" dirty="0" smtClean="0"/>
              <a:t>Improved the Aesthetics</a:t>
            </a:r>
          </a:p>
          <a:p>
            <a:r>
              <a:rPr lang="en-IN" sz="4000" dirty="0" smtClean="0"/>
              <a:t>A decorative coating will transform the slab of cement into a beautiful creation that can stand on its own without covering it up with other ornaments or material.</a:t>
            </a:r>
          </a:p>
          <a:p>
            <a:pPr>
              <a:buNone/>
            </a:pPr>
            <a:r>
              <a:rPr lang="en-IN" sz="4000" b="1" dirty="0" smtClean="0"/>
              <a:t>Design Flexibility</a:t>
            </a:r>
          </a:p>
          <a:p>
            <a:r>
              <a:rPr lang="en-IN" sz="4000" b="1" dirty="0" smtClean="0"/>
              <a:t> </a:t>
            </a:r>
            <a:r>
              <a:rPr lang="en-IN" sz="4000" dirty="0" smtClean="0"/>
              <a:t>Decorative concrete coatings offer design flexibility that is not available with other floor finishes.</a:t>
            </a:r>
            <a:endParaRPr lang="en-IN" sz="4000" b="1"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428604"/>
            <a:ext cx="8572560" cy="5357850"/>
          </a:xfrm>
        </p:spPr>
        <p:txBody>
          <a:bodyPr/>
          <a:lstStyle/>
          <a:p>
            <a:r>
              <a:rPr lang="en-IN" sz="4000" dirty="0" smtClean="0"/>
              <a:t>Use them to create stained, acid-etched, stamped, or polished floors, which are cheaper than other floor coverings.</a:t>
            </a:r>
          </a:p>
          <a:p>
            <a:pPr>
              <a:buNone/>
            </a:pPr>
            <a:r>
              <a:rPr lang="en-IN" sz="4000" dirty="0" smtClean="0"/>
              <a:t> </a:t>
            </a:r>
            <a:r>
              <a:rPr lang="en-IN" sz="4000" b="1" dirty="0" smtClean="0"/>
              <a:t>Long Lasting</a:t>
            </a:r>
          </a:p>
          <a:p>
            <a:r>
              <a:rPr lang="en-IN" sz="4000" dirty="0" smtClean="0"/>
              <a:t>Concrete is durable and strong, so its rigidity will help it hold up to almost any physical impact.</a:t>
            </a:r>
            <a:endParaRPr lang="en-IN" sz="4000" b="1"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642918"/>
            <a:ext cx="8501122" cy="6215082"/>
          </a:xfrm>
        </p:spPr>
        <p:txBody>
          <a:bodyPr>
            <a:normAutofit/>
          </a:bodyPr>
          <a:lstStyle/>
          <a:p>
            <a:pPr>
              <a:buNone/>
            </a:pPr>
            <a:r>
              <a:rPr lang="en-IN" sz="4000" b="1" dirty="0" smtClean="0"/>
              <a:t>Economical</a:t>
            </a:r>
          </a:p>
          <a:p>
            <a:r>
              <a:rPr lang="en-IN" sz="4000" dirty="0" smtClean="0"/>
              <a:t>Decorative concrete coatings are durable and resistant to most damages so they won’t need constant repairs or maintenance.</a:t>
            </a:r>
          </a:p>
          <a:p>
            <a:r>
              <a:rPr lang="en-IN" sz="4000" dirty="0" smtClean="0"/>
              <a:t>With minimal cleaning and re-polishing required, you’ll spend less time and money for upkeep.</a:t>
            </a:r>
            <a:endParaRPr lang="en-IN" sz="4000" b="1"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85728"/>
            <a:ext cx="8501122" cy="5572164"/>
          </a:xfrm>
        </p:spPr>
        <p:txBody>
          <a:bodyPr>
            <a:normAutofit/>
          </a:bodyPr>
          <a:lstStyle/>
          <a:p>
            <a:pPr>
              <a:buNone/>
            </a:pPr>
            <a:r>
              <a:rPr lang="en-IN" sz="4000" b="1" dirty="0" smtClean="0"/>
              <a:t>  Environment  Friendly</a:t>
            </a:r>
          </a:p>
          <a:p>
            <a:r>
              <a:rPr lang="en-IN" sz="4000" dirty="0" smtClean="0"/>
              <a:t>Decorative concrete coatings play a critical role in green projects.</a:t>
            </a:r>
          </a:p>
          <a:p>
            <a:r>
              <a:rPr lang="en-IN" sz="4000" dirty="0" smtClean="0"/>
              <a:t>They promot energy efficiency since they maintain a comfortable inner temperature thereby reducing the energy .</a:t>
            </a:r>
            <a:endParaRPr lang="en-IN" sz="4000" b="1"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06552" y="2209800"/>
            <a:ext cx="7851648" cy="1828800"/>
          </a:xfrm>
        </p:spPr>
        <p:txBody>
          <a:bodyPr>
            <a:normAutofit fontScale="90000"/>
          </a:bodyPr>
          <a:lstStyle/>
          <a:p>
            <a:pPr algn="ctr"/>
            <a:r>
              <a:rPr lang="en-US" u="sng" dirty="0" smtClean="0">
                <a:latin typeface="Cooper Black" pitchFamily="18" charset="0"/>
              </a:rPr>
              <a:t>Utilization of Plastic Waste in Road Construction</a:t>
            </a:r>
            <a:endParaRPr lang="en-US" u="sng" dirty="0">
              <a:latin typeface="Cooper Black" pitchFamily="18" charset="0"/>
            </a:endParaRPr>
          </a:p>
        </p:txBody>
      </p:sp>
    </p:spTree>
  </p:cSld>
  <p:clrMapOvr>
    <a:masterClrMapping/>
  </p:clrMapOvr>
  <p:transition>
    <p:dissolv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ctr"/>
            <a:r>
              <a:rPr lang="en-US" b="1" u="sng" dirty="0" smtClean="0">
                <a:solidFill>
                  <a:schemeClr val="tx1"/>
                </a:solidFill>
                <a:latin typeface="Times New Roman" pitchFamily="18" charset="0"/>
                <a:cs typeface="Times New Roman" pitchFamily="18" charset="0"/>
              </a:rPr>
              <a:t>Introduction</a:t>
            </a:r>
            <a:endParaRPr lang="en-US"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lgn="just"/>
            <a:r>
              <a:rPr lang="en-US" dirty="0" smtClean="0">
                <a:ea typeface="Batang" pitchFamily="18" charset="-127"/>
                <a:cs typeface="Shruti" pitchFamily="34" charset="0"/>
              </a:rPr>
              <a:t>The  availability of waste plastic is increasing day by day.</a:t>
            </a:r>
          </a:p>
          <a:p>
            <a:pPr algn="just"/>
            <a:r>
              <a:rPr lang="en-US" dirty="0" smtClean="0">
                <a:ea typeface="Batang" pitchFamily="18" charset="-127"/>
                <a:cs typeface="Shruti" pitchFamily="34" charset="0"/>
              </a:rPr>
              <a:t>India’s plastic consumption is one of the highest in the world.</a:t>
            </a:r>
          </a:p>
          <a:p>
            <a:pPr algn="just"/>
            <a:r>
              <a:rPr lang="en-US" dirty="0" smtClean="0">
                <a:ea typeface="Batang" pitchFamily="18" charset="-127"/>
                <a:cs typeface="Shruti" pitchFamily="34" charset="0"/>
              </a:rPr>
              <a:t>Over  one million plastic bags are being used every minute and they are damaging the environment</a:t>
            </a:r>
          </a:p>
          <a:p>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ontent Placeholder 13"/>
          <p:cNvSpPr>
            <a:spLocks noGrp="1"/>
          </p:cNvSpPr>
          <p:nvPr>
            <p:ph idx="4294967295"/>
          </p:nvPr>
        </p:nvSpPr>
        <p:spPr>
          <a:xfrm>
            <a:off x="381000" y="1935163"/>
            <a:ext cx="8001000" cy="4389437"/>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US" sz="1800" dirty="0" smtClean="0"/>
              <a:t>                                        (source: http:// </a:t>
            </a:r>
            <a:r>
              <a:rPr lang="en-US" sz="1800" dirty="0" smtClean="0">
                <a:solidFill>
                  <a:srgbClr val="FF0000"/>
                </a:solidFill>
                <a:hlinkClick r:id="rId3"/>
              </a:rPr>
              <a:t>www.tce.edu/</a:t>
            </a:r>
            <a:r>
              <a:rPr lang="en-US" sz="1800" dirty="0" smtClean="0">
                <a:solidFill>
                  <a:srgbClr val="FF0000"/>
                </a:solidFill>
              </a:rPr>
              <a:t> </a:t>
            </a:r>
            <a:r>
              <a:rPr lang="en-US" sz="1800" dirty="0" smtClean="0"/>
              <a:t>)</a:t>
            </a:r>
          </a:p>
          <a:p>
            <a:r>
              <a:rPr lang="en-US" dirty="0" smtClean="0">
                <a:cs typeface="Times New Roman" pitchFamily="18" charset="0"/>
              </a:rPr>
              <a:t>The use of waste plastic for road construction is one of the best method for easy disposal of plastic</a:t>
            </a:r>
            <a:r>
              <a:rPr lang="en-US" dirty="0" smtClean="0"/>
              <a:t>.</a:t>
            </a:r>
            <a:endParaRPr lang="en-US" dirty="0"/>
          </a:p>
        </p:txBody>
      </p:sp>
      <p:pic>
        <p:nvPicPr>
          <p:cNvPr id="15" name="Picture 2"/>
          <p:cNvPicPr>
            <a:picLocks noChangeAspect="1" noChangeArrowheads="1"/>
          </p:cNvPicPr>
          <p:nvPr/>
        </p:nvPicPr>
        <p:blipFill>
          <a:blip r:embed="rId4"/>
          <a:srcRect/>
          <a:stretch>
            <a:fillRect/>
          </a:stretch>
        </p:blipFill>
        <p:spPr bwMode="auto">
          <a:xfrm>
            <a:off x="1371600" y="685800"/>
            <a:ext cx="6400800" cy="4114800"/>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pPr algn="ctr"/>
            <a:r>
              <a:rPr lang="en-US" b="1" u="sng" dirty="0" smtClean="0">
                <a:solidFill>
                  <a:schemeClr val="tx1"/>
                </a:solidFill>
                <a:latin typeface="Times New Roman" pitchFamily="18" charset="0"/>
                <a:cs typeface="Times New Roman" pitchFamily="18" charset="0"/>
              </a:rPr>
              <a:t>What is plastic?</a:t>
            </a:r>
            <a:endParaRPr lang="en-US"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lgn="just"/>
            <a:r>
              <a:rPr lang="en-US" dirty="0" smtClean="0">
                <a:cs typeface="Times New Roman" pitchFamily="18" charset="0"/>
              </a:rPr>
              <a:t>A material that contains one or more organic polymers of large molecular weight, solid in its finished state and at some state while manufacturing or processing into finished articles, can be shaped by its flow, is called as ‘Plastic’. Plastics are of three types-</a:t>
            </a:r>
          </a:p>
          <a:p>
            <a:r>
              <a:rPr lang="en-US" dirty="0" smtClean="0">
                <a:cs typeface="Times New Roman" pitchFamily="18" charset="0"/>
              </a:rPr>
              <a:t>Thermosetting</a:t>
            </a:r>
          </a:p>
          <a:p>
            <a:r>
              <a:rPr lang="en-US" dirty="0" smtClean="0">
                <a:cs typeface="Times New Roman" pitchFamily="18" charset="0"/>
              </a:rPr>
              <a:t>Thermoplastic</a:t>
            </a:r>
          </a:p>
          <a:p>
            <a:r>
              <a:rPr lang="en-US" dirty="0" smtClean="0">
                <a:cs typeface="Times New Roman" pitchFamily="18" charset="0"/>
              </a:rPr>
              <a:t>Elastomers</a:t>
            </a:r>
          </a:p>
          <a:p>
            <a:pPr>
              <a:buNone/>
            </a:pPr>
            <a:endParaRPr lang="en-US" dirty="0" smtClean="0"/>
          </a:p>
          <a:p>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pPr algn="ctr"/>
            <a:r>
              <a:rPr lang="en-US" sz="4000" b="1" u="sng" dirty="0" smtClean="0">
                <a:solidFill>
                  <a:schemeClr val="tx1"/>
                </a:solidFill>
                <a:latin typeface="Times New Roman" pitchFamily="18" charset="0"/>
                <a:cs typeface="Times New Roman" pitchFamily="18" charset="0"/>
              </a:rPr>
              <a:t>Classification of plastic waste</a:t>
            </a:r>
            <a:endParaRPr lang="en-US" sz="4000" b="1" u="sng" dirty="0">
              <a:solidFill>
                <a:schemeClr val="tx1"/>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457200" y="1676400"/>
          <a:ext cx="8458200" cy="4637533"/>
        </p:xfrm>
        <a:graphic>
          <a:graphicData uri="http://schemas.openxmlformats.org/drawingml/2006/table">
            <a:tbl>
              <a:tblPr firstRow="1" bandRow="1">
                <a:tableStyleId>{5C22544A-7EE6-4342-B048-85BDC9FD1C3A}</a:tableStyleId>
              </a:tblPr>
              <a:tblGrid>
                <a:gridCol w="4114800"/>
                <a:gridCol w="4343400"/>
              </a:tblGrid>
              <a:tr h="445279">
                <a:tc>
                  <a:txBody>
                    <a:bodyPr/>
                    <a:lstStyle/>
                    <a:p>
                      <a:r>
                        <a:rPr lang="en-US" sz="2400" dirty="0" smtClean="0">
                          <a:latin typeface="+mn-lt"/>
                        </a:rPr>
                        <a:t>Type</a:t>
                      </a:r>
                      <a:r>
                        <a:rPr lang="en-US" baseline="0" dirty="0" smtClean="0">
                          <a:latin typeface="+mn-lt"/>
                        </a:rPr>
                        <a:t> </a:t>
                      </a:r>
                      <a:r>
                        <a:rPr lang="en-US" sz="2400" baseline="0" dirty="0" smtClean="0">
                          <a:latin typeface="+mn-lt"/>
                        </a:rPr>
                        <a:t>of</a:t>
                      </a:r>
                      <a:r>
                        <a:rPr lang="en-US" baseline="0" dirty="0" smtClean="0">
                          <a:latin typeface="+mn-lt"/>
                        </a:rPr>
                        <a:t> </a:t>
                      </a:r>
                      <a:r>
                        <a:rPr lang="en-US" sz="2400" baseline="0" dirty="0" smtClean="0">
                          <a:latin typeface="+mn-lt"/>
                        </a:rPr>
                        <a:t>waste</a:t>
                      </a:r>
                      <a:r>
                        <a:rPr lang="en-US" baseline="0" dirty="0" smtClean="0">
                          <a:latin typeface="+mn-lt"/>
                        </a:rPr>
                        <a:t> </a:t>
                      </a:r>
                      <a:r>
                        <a:rPr lang="en-US" sz="2400" baseline="0" dirty="0" smtClean="0">
                          <a:latin typeface="+mn-lt"/>
                        </a:rPr>
                        <a:t>plastic</a:t>
                      </a:r>
                      <a:endParaRPr lang="en-US" sz="2400" dirty="0">
                        <a:latin typeface="+mn-lt"/>
                      </a:endParaRPr>
                    </a:p>
                  </a:txBody>
                  <a:tcPr/>
                </a:tc>
                <a:tc>
                  <a:txBody>
                    <a:bodyPr/>
                    <a:lstStyle/>
                    <a:p>
                      <a:r>
                        <a:rPr lang="en-US" dirty="0" smtClean="0">
                          <a:latin typeface="+mn-lt"/>
                        </a:rPr>
                        <a:t>                        </a:t>
                      </a:r>
                      <a:r>
                        <a:rPr lang="en-US" sz="2400" dirty="0" smtClean="0">
                          <a:latin typeface="+mn-lt"/>
                        </a:rPr>
                        <a:t>origin</a:t>
                      </a:r>
                      <a:endParaRPr lang="en-US" sz="2400" dirty="0">
                        <a:latin typeface="+mn-lt"/>
                      </a:endParaRPr>
                    </a:p>
                  </a:txBody>
                  <a:tcPr/>
                </a:tc>
              </a:tr>
              <a:tr h="424817">
                <a:tc>
                  <a:txBody>
                    <a:bodyPr/>
                    <a:lstStyle/>
                    <a:p>
                      <a:pPr marL="0" marR="0" algn="just">
                        <a:lnSpc>
                          <a:spcPct val="150000"/>
                        </a:lnSpc>
                        <a:spcBef>
                          <a:spcPts val="0"/>
                        </a:spcBef>
                        <a:spcAft>
                          <a:spcPts val="0"/>
                        </a:spcAft>
                      </a:pPr>
                      <a:r>
                        <a:rPr lang="en-US" sz="2000" dirty="0">
                          <a:latin typeface="+mn-lt"/>
                          <a:ea typeface="Calibri"/>
                          <a:cs typeface="Times New Roman" pitchFamily="18" charset="0"/>
                        </a:rPr>
                        <a:t>Low density polyethylene (LDPE)</a:t>
                      </a:r>
                    </a:p>
                  </a:txBody>
                  <a:tcPr marL="68580" marR="68580" marT="0" marB="0"/>
                </a:tc>
                <a:tc>
                  <a:txBody>
                    <a:bodyPr/>
                    <a:lstStyle/>
                    <a:p>
                      <a:pPr marL="0" marR="0" algn="just">
                        <a:lnSpc>
                          <a:spcPct val="150000"/>
                        </a:lnSpc>
                        <a:spcBef>
                          <a:spcPts val="0"/>
                        </a:spcBef>
                        <a:spcAft>
                          <a:spcPts val="0"/>
                        </a:spcAft>
                      </a:pPr>
                      <a:r>
                        <a:rPr lang="en-US" sz="2000" dirty="0">
                          <a:latin typeface="+mn-lt"/>
                          <a:ea typeface="Calibri"/>
                          <a:cs typeface="Times New Roman" pitchFamily="18" charset="0"/>
                        </a:rPr>
                        <a:t>bags, </a:t>
                      </a:r>
                      <a:r>
                        <a:rPr lang="en-US" sz="2000" dirty="0" smtClean="0">
                          <a:latin typeface="+mn-lt"/>
                          <a:ea typeface="Calibri"/>
                          <a:cs typeface="Times New Roman" pitchFamily="18" charset="0"/>
                        </a:rPr>
                        <a:t>detergent </a:t>
                      </a:r>
                      <a:r>
                        <a:rPr lang="en-US" sz="2000" dirty="0">
                          <a:latin typeface="+mn-lt"/>
                          <a:ea typeface="Calibri"/>
                          <a:cs typeface="Times New Roman" pitchFamily="18" charset="0"/>
                        </a:rPr>
                        <a:t>bottles etc</a:t>
                      </a:r>
                    </a:p>
                  </a:txBody>
                  <a:tcPr marL="68580" marR="68580" marT="0" marB="0"/>
                </a:tc>
              </a:tr>
              <a:tr h="838201">
                <a:tc>
                  <a:txBody>
                    <a:bodyPr/>
                    <a:lstStyle/>
                    <a:p>
                      <a:pPr marL="0" marR="0" algn="just">
                        <a:lnSpc>
                          <a:spcPct val="150000"/>
                        </a:lnSpc>
                        <a:spcBef>
                          <a:spcPts val="0"/>
                        </a:spcBef>
                        <a:spcAft>
                          <a:spcPts val="0"/>
                        </a:spcAft>
                      </a:pPr>
                      <a:r>
                        <a:rPr lang="en-US" sz="2000" dirty="0">
                          <a:latin typeface="+mn-lt"/>
                          <a:ea typeface="Calibri"/>
                          <a:cs typeface="Times New Roman" pitchFamily="18" charset="0"/>
                        </a:rPr>
                        <a:t>High density polyethylene (HDPE)</a:t>
                      </a:r>
                    </a:p>
                  </a:txBody>
                  <a:tcPr marL="68580" marR="68580" marT="0" marB="0"/>
                </a:tc>
                <a:tc>
                  <a:txBody>
                    <a:bodyPr/>
                    <a:lstStyle/>
                    <a:p>
                      <a:pPr marL="0" marR="0" algn="just">
                        <a:lnSpc>
                          <a:spcPct val="150000"/>
                        </a:lnSpc>
                        <a:spcBef>
                          <a:spcPts val="0"/>
                        </a:spcBef>
                        <a:spcAft>
                          <a:spcPts val="0"/>
                        </a:spcAft>
                      </a:pPr>
                      <a:r>
                        <a:rPr lang="en-US" sz="2000" dirty="0" smtClean="0">
                          <a:latin typeface="+mn-lt"/>
                          <a:ea typeface="Calibri"/>
                          <a:cs typeface="Times New Roman" pitchFamily="18" charset="0"/>
                        </a:rPr>
                        <a:t>Bottles</a:t>
                      </a:r>
                      <a:r>
                        <a:rPr lang="en-US" sz="2000" baseline="0" dirty="0" smtClean="0">
                          <a:latin typeface="+mn-lt"/>
                          <a:ea typeface="Calibri"/>
                          <a:cs typeface="Times New Roman" pitchFamily="18" charset="0"/>
                        </a:rPr>
                        <a:t> of </a:t>
                      </a:r>
                      <a:r>
                        <a:rPr lang="en-US" sz="2000" dirty="0" smtClean="0">
                          <a:latin typeface="+mn-lt"/>
                          <a:ea typeface="Calibri"/>
                          <a:cs typeface="Times New Roman" pitchFamily="18" charset="0"/>
                        </a:rPr>
                        <a:t>milk</a:t>
                      </a:r>
                      <a:r>
                        <a:rPr lang="en-US" sz="2000" dirty="0">
                          <a:latin typeface="+mn-lt"/>
                          <a:ea typeface="Calibri"/>
                          <a:cs typeface="Times New Roman" pitchFamily="18" charset="0"/>
                        </a:rPr>
                        <a:t>, fruit juices, bottle caps etc</a:t>
                      </a:r>
                    </a:p>
                  </a:txBody>
                  <a:tcPr marL="68580" marR="68580" marT="0" marB="0"/>
                </a:tc>
              </a:tr>
              <a:tr h="656845">
                <a:tc>
                  <a:txBody>
                    <a:bodyPr/>
                    <a:lstStyle/>
                    <a:p>
                      <a:r>
                        <a:rPr kumimoji="0" lang="en-US" sz="2000" kern="1200" dirty="0" smtClean="0">
                          <a:solidFill>
                            <a:schemeClr val="dk1"/>
                          </a:solidFill>
                          <a:latin typeface="+mn-lt"/>
                          <a:ea typeface="+mn-ea"/>
                          <a:cs typeface="Times New Roman" pitchFamily="18" charset="0"/>
                        </a:rPr>
                        <a:t>Polypropylene (PP)</a:t>
                      </a:r>
                      <a:endParaRPr lang="en-US" sz="2000" dirty="0">
                        <a:latin typeface="+mn-lt"/>
                        <a:cs typeface="Times New Roman" pitchFamily="18" charset="0"/>
                      </a:endParaRPr>
                    </a:p>
                  </a:txBody>
                  <a:tcPr/>
                </a:tc>
                <a:tc>
                  <a:txBody>
                    <a:bodyPr/>
                    <a:lstStyle/>
                    <a:p>
                      <a:pPr marL="0" marR="0" algn="just">
                        <a:lnSpc>
                          <a:spcPct val="150000"/>
                        </a:lnSpc>
                        <a:spcBef>
                          <a:spcPts val="0"/>
                        </a:spcBef>
                        <a:spcAft>
                          <a:spcPts val="0"/>
                        </a:spcAft>
                      </a:pPr>
                      <a:r>
                        <a:rPr lang="en-US" sz="2000" dirty="0">
                          <a:latin typeface="+mn-lt"/>
                          <a:ea typeface="Calibri"/>
                          <a:cs typeface="Times New Roman" pitchFamily="18" charset="0"/>
                        </a:rPr>
                        <a:t>bottle cap and closures, </a:t>
                      </a:r>
                      <a:r>
                        <a:rPr lang="en-US" sz="2000" dirty="0" smtClean="0">
                          <a:latin typeface="+mn-lt"/>
                          <a:ea typeface="Calibri"/>
                          <a:cs typeface="Times New Roman" pitchFamily="18" charset="0"/>
                        </a:rPr>
                        <a:t> </a:t>
                      </a:r>
                      <a:r>
                        <a:rPr lang="en-US" sz="2000" dirty="0">
                          <a:latin typeface="+mn-lt"/>
                          <a:ea typeface="Calibri"/>
                          <a:cs typeface="Times New Roman" pitchFamily="18" charset="0"/>
                        </a:rPr>
                        <a:t>wrapping for </a:t>
                      </a:r>
                      <a:r>
                        <a:rPr lang="en-US" sz="2000" dirty="0" smtClean="0">
                          <a:latin typeface="+mn-lt"/>
                          <a:ea typeface="Calibri"/>
                          <a:cs typeface="Times New Roman" pitchFamily="18" charset="0"/>
                        </a:rPr>
                        <a:t>biscuits</a:t>
                      </a:r>
                      <a:endParaRPr lang="en-US" sz="2000" dirty="0">
                        <a:latin typeface="+mn-lt"/>
                        <a:ea typeface="Calibri"/>
                        <a:cs typeface="Times New Roman" pitchFamily="18" charset="0"/>
                      </a:endParaRPr>
                    </a:p>
                  </a:txBody>
                  <a:tcPr marL="68580" marR="68580" marT="0" marB="0"/>
                </a:tc>
              </a:tr>
              <a:tr h="399289">
                <a:tc>
                  <a:txBody>
                    <a:bodyPr/>
                    <a:lstStyle/>
                    <a:p>
                      <a:pPr marL="0" marR="0" algn="just">
                        <a:lnSpc>
                          <a:spcPct val="150000"/>
                        </a:lnSpc>
                        <a:spcBef>
                          <a:spcPts val="0"/>
                        </a:spcBef>
                        <a:spcAft>
                          <a:spcPts val="0"/>
                        </a:spcAft>
                        <a:tabLst>
                          <a:tab pos="755015" algn="l"/>
                        </a:tabLst>
                      </a:pPr>
                      <a:r>
                        <a:rPr lang="en-US" sz="2000" dirty="0">
                          <a:latin typeface="+mn-lt"/>
                          <a:ea typeface="Calibri"/>
                          <a:cs typeface="Times New Roman" pitchFamily="18" charset="0"/>
                        </a:rPr>
                        <a:t>Polystyrene (PS)</a:t>
                      </a:r>
                    </a:p>
                  </a:txBody>
                  <a:tcPr marL="68580" marR="68580" marT="0" marB="0"/>
                </a:tc>
                <a:tc>
                  <a:txBody>
                    <a:bodyPr/>
                    <a:lstStyle/>
                    <a:p>
                      <a:pPr marL="0" marR="0" algn="just">
                        <a:lnSpc>
                          <a:spcPct val="150000"/>
                        </a:lnSpc>
                        <a:spcBef>
                          <a:spcPts val="0"/>
                        </a:spcBef>
                        <a:spcAft>
                          <a:spcPts val="0"/>
                        </a:spcAft>
                      </a:pPr>
                      <a:r>
                        <a:rPr lang="en-US" sz="2000" dirty="0" smtClean="0">
                          <a:latin typeface="+mn-lt"/>
                          <a:ea typeface="Calibri"/>
                          <a:cs typeface="Times New Roman" pitchFamily="18" charset="0"/>
                        </a:rPr>
                        <a:t>clear </a:t>
                      </a:r>
                      <a:r>
                        <a:rPr lang="en-US" sz="2000" dirty="0">
                          <a:latin typeface="+mn-lt"/>
                          <a:ea typeface="Calibri"/>
                          <a:cs typeface="Times New Roman" pitchFamily="18" charset="0"/>
                        </a:rPr>
                        <a:t>egg packs, bottle caps.</a:t>
                      </a:r>
                    </a:p>
                  </a:txBody>
                  <a:tcPr marL="68580" marR="68580" marT="0" marB="0"/>
                </a:tc>
              </a:tr>
              <a:tr h="522733">
                <a:tc>
                  <a:txBody>
                    <a:bodyPr/>
                    <a:lstStyle/>
                    <a:p>
                      <a:pPr marL="0" marR="0" algn="just">
                        <a:lnSpc>
                          <a:spcPct val="150000"/>
                        </a:lnSpc>
                        <a:spcBef>
                          <a:spcPts val="0"/>
                        </a:spcBef>
                        <a:spcAft>
                          <a:spcPts val="0"/>
                        </a:spcAft>
                      </a:pPr>
                      <a:r>
                        <a:rPr lang="en-US" sz="2000" dirty="0">
                          <a:latin typeface="+mn-lt"/>
                          <a:ea typeface="Calibri"/>
                          <a:cs typeface="Times New Roman" pitchFamily="18" charset="0"/>
                        </a:rPr>
                        <a:t>Foamed Polystyrene</a:t>
                      </a:r>
                    </a:p>
                  </a:txBody>
                  <a:tcPr marL="68580" marR="68580" marT="0" marB="0"/>
                </a:tc>
                <a:tc>
                  <a:txBody>
                    <a:bodyPr/>
                    <a:lstStyle/>
                    <a:p>
                      <a:pPr marL="0" marR="0" algn="just">
                        <a:lnSpc>
                          <a:spcPct val="150000"/>
                        </a:lnSpc>
                        <a:spcBef>
                          <a:spcPts val="0"/>
                        </a:spcBef>
                        <a:spcAft>
                          <a:spcPts val="0"/>
                        </a:spcAft>
                      </a:pPr>
                      <a:r>
                        <a:rPr lang="en-US" sz="2000" dirty="0">
                          <a:latin typeface="+mn-lt"/>
                          <a:ea typeface="Calibri"/>
                          <a:cs typeface="Times New Roman" pitchFamily="18" charset="0"/>
                        </a:rPr>
                        <a:t>food trays, egg boxes, disposable cups, </a:t>
                      </a:r>
                    </a:p>
                  </a:txBody>
                  <a:tcPr marL="68580" marR="68580" marT="0" marB="0"/>
                </a:tc>
              </a:tr>
              <a:tr h="685800">
                <a:tc>
                  <a:txBody>
                    <a:bodyPr/>
                    <a:lstStyle/>
                    <a:p>
                      <a:pPr marL="0" marR="0" algn="just">
                        <a:lnSpc>
                          <a:spcPct val="150000"/>
                        </a:lnSpc>
                        <a:spcBef>
                          <a:spcPts val="0"/>
                        </a:spcBef>
                        <a:spcAft>
                          <a:spcPts val="0"/>
                        </a:spcAft>
                      </a:pPr>
                      <a:r>
                        <a:rPr lang="en-US" sz="2000" dirty="0">
                          <a:latin typeface="+mn-lt"/>
                          <a:ea typeface="Calibri"/>
                          <a:cs typeface="Times New Roman" pitchFamily="18" charset="0"/>
                        </a:rPr>
                        <a:t>Polyvinyl Chloride (PVC)</a:t>
                      </a:r>
                    </a:p>
                  </a:txBody>
                  <a:tcPr marL="68580" marR="68580" marT="0" marB="0"/>
                </a:tc>
                <a:tc>
                  <a:txBody>
                    <a:bodyPr/>
                    <a:lstStyle/>
                    <a:p>
                      <a:pPr marL="0" marR="0" algn="just">
                        <a:lnSpc>
                          <a:spcPct val="150000"/>
                        </a:lnSpc>
                        <a:spcBef>
                          <a:spcPts val="0"/>
                        </a:spcBef>
                        <a:spcAft>
                          <a:spcPts val="0"/>
                        </a:spcAft>
                      </a:pPr>
                      <a:r>
                        <a:rPr lang="en-US" sz="2000" dirty="0">
                          <a:latin typeface="+mn-lt"/>
                          <a:ea typeface="Calibri"/>
                          <a:cs typeface="Times New Roman" pitchFamily="18" charset="0"/>
                        </a:rPr>
                        <a:t>mineral water bottles, credit cards, </a:t>
                      </a:r>
                      <a:r>
                        <a:rPr lang="en-US" sz="2000" dirty="0" smtClean="0">
                          <a:latin typeface="+mn-lt"/>
                          <a:ea typeface="Calibri"/>
                          <a:cs typeface="Times New Roman" pitchFamily="18" charset="0"/>
                        </a:rPr>
                        <a:t>toys</a:t>
                      </a:r>
                      <a:r>
                        <a:rPr lang="en-US" sz="2000" baseline="0" dirty="0" smtClean="0">
                          <a:latin typeface="+mn-lt"/>
                          <a:ea typeface="Calibri"/>
                          <a:cs typeface="Times New Roman" pitchFamily="18" charset="0"/>
                        </a:rPr>
                        <a:t> etc</a:t>
                      </a:r>
                      <a:endParaRPr lang="en-US" sz="2000" dirty="0">
                        <a:latin typeface="+mn-lt"/>
                        <a:ea typeface="Calibri"/>
                        <a:cs typeface="Times New Roman" pitchFamily="18" charset="0"/>
                      </a:endParaRPr>
                    </a:p>
                  </a:txBody>
                  <a:tcPr marL="68580" marR="68580" marT="0" marB="0"/>
                </a:tc>
              </a:tr>
            </a:tbl>
          </a:graphicData>
        </a:graphic>
      </p:graphicFrame>
      <p:sp>
        <p:nvSpPr>
          <p:cNvPr id="7" name="TextBox 6"/>
          <p:cNvSpPr txBox="1"/>
          <p:nvPr/>
        </p:nvSpPr>
        <p:spPr>
          <a:xfrm>
            <a:off x="1143000" y="6400800"/>
            <a:ext cx="6705600" cy="369332"/>
          </a:xfrm>
          <a:prstGeom prst="rect">
            <a:avLst/>
          </a:prstGeom>
          <a:noFill/>
        </p:spPr>
        <p:txBody>
          <a:bodyPr wrap="square" rtlCol="0">
            <a:spAutoFit/>
          </a:bodyPr>
          <a:lstStyle/>
          <a:p>
            <a:r>
              <a:rPr lang="en-US" dirty="0" smtClean="0"/>
              <a:t>     ( Source:  IOSR Journal of Mechanical and Civil Engineering ) </a:t>
            </a:r>
            <a:endParaRPr lang="en-US" dirty="0"/>
          </a:p>
        </p:txBody>
      </p:sp>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Autofit/>
          </a:bodyPr>
          <a:lstStyle/>
          <a:p>
            <a:pPr algn="ctr"/>
            <a:r>
              <a:rPr lang="en-US" sz="4000" b="1" u="sng" dirty="0" smtClean="0">
                <a:solidFill>
                  <a:schemeClr val="tx1"/>
                </a:solidFill>
                <a:latin typeface="Times New Roman" pitchFamily="18" charset="0"/>
                <a:cs typeface="Times New Roman" pitchFamily="18" charset="0"/>
              </a:rPr>
              <a:t>GREEN BUILDING MATERIALS</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990600"/>
            <a:ext cx="8229600" cy="5562600"/>
          </a:xfrm>
        </p:spPr>
        <p:txBody>
          <a:bodyPr>
            <a:normAutofit fontScale="25000" lnSpcReduction="20000"/>
          </a:bodyPr>
          <a:lstStyle/>
          <a:p>
            <a:r>
              <a:rPr lang="en-US" sz="9600" dirty="0" smtClean="0">
                <a:solidFill>
                  <a:srgbClr val="FF0000"/>
                </a:solidFill>
                <a:latin typeface="+mj-lt"/>
              </a:rPr>
              <a:t>FEATURES</a:t>
            </a:r>
          </a:p>
          <a:p>
            <a:pPr algn="just"/>
            <a:r>
              <a:rPr lang="en-US" sz="9600" dirty="0" smtClean="0">
                <a:latin typeface="+mj-lt"/>
              </a:rPr>
              <a:t>Pollution preventive</a:t>
            </a:r>
          </a:p>
          <a:p>
            <a:pPr algn="just"/>
            <a:r>
              <a:rPr lang="en-US" sz="9600" dirty="0" smtClean="0">
                <a:latin typeface="+mj-lt"/>
              </a:rPr>
              <a:t>Recycled content</a:t>
            </a:r>
          </a:p>
          <a:p>
            <a:pPr algn="just"/>
            <a:r>
              <a:rPr lang="en-US" sz="9600" dirty="0" smtClean="0">
                <a:latin typeface="+mj-lt"/>
              </a:rPr>
              <a:t>Embodied energy reduction</a:t>
            </a:r>
          </a:p>
          <a:p>
            <a:pPr algn="just"/>
            <a:r>
              <a:rPr lang="en-US" sz="9600" dirty="0" smtClean="0">
                <a:latin typeface="+mj-lt"/>
              </a:rPr>
              <a:t>Use of natural materials</a:t>
            </a:r>
          </a:p>
          <a:p>
            <a:pPr algn="just"/>
            <a:r>
              <a:rPr lang="en-US" sz="9600" dirty="0" smtClean="0">
                <a:latin typeface="+mj-lt"/>
              </a:rPr>
              <a:t>Reduction of construction waste</a:t>
            </a:r>
          </a:p>
          <a:p>
            <a:pPr algn="just"/>
            <a:r>
              <a:rPr lang="en-US" sz="9600" dirty="0" smtClean="0">
                <a:latin typeface="+mj-lt"/>
              </a:rPr>
              <a:t>Local materials</a:t>
            </a:r>
          </a:p>
          <a:p>
            <a:pPr algn="just"/>
            <a:r>
              <a:rPr lang="en-US" sz="9600" dirty="0" smtClean="0">
                <a:latin typeface="+mj-lt"/>
              </a:rPr>
              <a:t>Energy efficiency</a:t>
            </a:r>
          </a:p>
          <a:p>
            <a:pPr algn="just"/>
            <a:r>
              <a:rPr lang="en-US" sz="9600" dirty="0" smtClean="0">
                <a:latin typeface="+mj-lt"/>
              </a:rPr>
              <a:t>Water treatment &amp; conservation</a:t>
            </a:r>
          </a:p>
          <a:p>
            <a:pPr algn="just"/>
            <a:r>
              <a:rPr lang="en-US" sz="9600" dirty="0" smtClean="0">
                <a:latin typeface="+mj-lt"/>
              </a:rPr>
              <a:t>Use of non or less toxic materials</a:t>
            </a:r>
          </a:p>
          <a:p>
            <a:pPr algn="just"/>
            <a:r>
              <a:rPr lang="en-US" sz="9600" dirty="0" smtClean="0">
                <a:latin typeface="+mj-lt"/>
              </a:rPr>
              <a:t>Renewable  energy  system</a:t>
            </a:r>
          </a:p>
          <a:p>
            <a:pPr algn="just"/>
            <a:r>
              <a:rPr lang="en-US" sz="9600" dirty="0" smtClean="0">
                <a:latin typeface="+mj-lt"/>
              </a:rPr>
              <a:t>Longer life</a:t>
            </a:r>
          </a:p>
          <a:p>
            <a:pPr algn="just"/>
            <a:r>
              <a:rPr lang="en-US" sz="9600" dirty="0" smtClean="0">
                <a:latin typeface="+mj-lt"/>
              </a:rPr>
              <a:t>Reusability</a:t>
            </a:r>
          </a:p>
          <a:p>
            <a:pPr algn="just"/>
            <a:r>
              <a:rPr lang="en-US" sz="9600" dirty="0" smtClean="0">
                <a:latin typeface="+mj-lt"/>
              </a:rPr>
              <a:t>Recyclability</a:t>
            </a:r>
          </a:p>
          <a:p>
            <a:pPr algn="just"/>
            <a:r>
              <a:rPr lang="en-US" sz="9600" dirty="0" smtClean="0">
                <a:latin typeface="+mj-lt"/>
              </a:rPr>
              <a:t>Biodegradability</a:t>
            </a:r>
          </a:p>
          <a:p>
            <a:pPr>
              <a:buNone/>
            </a:pPr>
            <a:endParaRPr lang="en-US" dirty="0">
              <a:latin typeface="Arial Rounded MT Bold" pitchFamily="34" charset="0"/>
            </a:endParaRPr>
          </a:p>
        </p:txBody>
      </p:sp>
      <p:sp>
        <p:nvSpPr>
          <p:cNvPr id="6" name="Footer Placeholder 5"/>
          <p:cNvSpPr>
            <a:spLocks noGrp="1"/>
          </p:cNvSpPr>
          <p:nvPr>
            <p:ph type="ftr" sz="quarter" idx="11"/>
          </p:nvPr>
        </p:nvSpPr>
        <p:spPr>
          <a:xfrm>
            <a:off x="3505200" y="6356350"/>
            <a:ext cx="2514600" cy="365125"/>
          </a:xfrm>
        </p:spPr>
        <p:txBody>
          <a:bodyPr/>
          <a:lstStyle/>
          <a:p>
            <a:endParaRPr lang="en-US" dirty="0"/>
          </a:p>
        </p:txBody>
      </p:sp>
      <p:sp>
        <p:nvSpPr>
          <p:cNvPr id="7" name="Date Placeholder 6"/>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u="sng" dirty="0" smtClean="0">
                <a:solidFill>
                  <a:schemeClr val="tx1"/>
                </a:solidFill>
                <a:latin typeface="Times New Roman" pitchFamily="18" charset="0"/>
                <a:cs typeface="Times New Roman" pitchFamily="18" charset="0"/>
              </a:rPr>
              <a:t>CHARACTERISTICS OF WASTE PLASTIC</a:t>
            </a:r>
            <a:endParaRPr lang="en-US" sz="4000"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Font typeface="Wingdings" pitchFamily="2" charset="2"/>
              <a:buChar char="Ø"/>
            </a:pPr>
            <a:r>
              <a:rPr lang="en-US" b="1" dirty="0" smtClean="0"/>
              <a:t> Binding Property</a:t>
            </a:r>
          </a:p>
          <a:p>
            <a:r>
              <a:rPr lang="en-US" dirty="0" smtClean="0">
                <a:latin typeface="Constantia" pitchFamily="18" charset="0"/>
                <a:cs typeface="Times New Roman" pitchFamily="18" charset="0"/>
              </a:rPr>
              <a:t>Plastic can be used as the binder .the table below shows binding strength of various plastics</a:t>
            </a:r>
            <a:r>
              <a:rPr lang="en-US" dirty="0" smtClean="0"/>
              <a:t>.</a:t>
            </a:r>
          </a:p>
          <a:p>
            <a:endParaRPr lang="en-US" dirty="0" smtClean="0"/>
          </a:p>
          <a:p>
            <a:endParaRPr lang="en-US" dirty="0"/>
          </a:p>
        </p:txBody>
      </p:sp>
      <p:graphicFrame>
        <p:nvGraphicFramePr>
          <p:cNvPr id="5" name="Table 4"/>
          <p:cNvGraphicFramePr>
            <a:graphicFrameLocks noGrp="1"/>
          </p:cNvGraphicFramePr>
          <p:nvPr/>
        </p:nvGraphicFramePr>
        <p:xfrm>
          <a:off x="685800" y="3581400"/>
          <a:ext cx="7543800" cy="2490086"/>
        </p:xfrm>
        <a:graphic>
          <a:graphicData uri="http://schemas.openxmlformats.org/drawingml/2006/table">
            <a:tbl>
              <a:tblPr firstRow="1" bandRow="1">
                <a:tableStyleId>{5C22544A-7EE6-4342-B048-85BDC9FD1C3A}</a:tableStyleId>
              </a:tblPr>
              <a:tblGrid>
                <a:gridCol w="2790930"/>
                <a:gridCol w="2376435"/>
                <a:gridCol w="2376435"/>
              </a:tblGrid>
              <a:tr h="573155">
                <a:tc>
                  <a:txBody>
                    <a:bodyPr/>
                    <a:lstStyle/>
                    <a:p>
                      <a:r>
                        <a:rPr kumimoji="0" lang="en-US" sz="2000" b="1" kern="1200" dirty="0" smtClean="0">
                          <a:solidFill>
                            <a:schemeClr val="lt1"/>
                          </a:solidFill>
                          <a:latin typeface="+mn-lt"/>
                          <a:ea typeface="+mn-ea"/>
                          <a:cs typeface="+mn-cs"/>
                        </a:rPr>
                        <a:t>Type of plastic</a:t>
                      </a:r>
                      <a:endParaRPr lang="en-US" sz="2000" dirty="0">
                        <a:latin typeface="+mn-lt"/>
                      </a:endParaRPr>
                    </a:p>
                  </a:txBody>
                  <a:tcPr/>
                </a:tc>
                <a:tc>
                  <a:txBody>
                    <a:bodyPr/>
                    <a:lstStyle/>
                    <a:p>
                      <a:pPr marL="0" marR="0">
                        <a:lnSpc>
                          <a:spcPct val="115000"/>
                        </a:lnSpc>
                        <a:spcBef>
                          <a:spcPts val="0"/>
                        </a:spcBef>
                        <a:spcAft>
                          <a:spcPts val="0"/>
                        </a:spcAft>
                        <a:tabLst>
                          <a:tab pos="1971675" algn="l"/>
                          <a:tab pos="2038350" algn="l"/>
                        </a:tabLst>
                      </a:pPr>
                      <a:r>
                        <a:rPr lang="en-US" sz="2000" b="1" dirty="0">
                          <a:latin typeface="+mn-lt"/>
                          <a:ea typeface="Calibri"/>
                          <a:cs typeface="Times New Roman"/>
                        </a:rPr>
                        <a:t>Percentage of </a:t>
                      </a:r>
                      <a:r>
                        <a:rPr lang="en-US" sz="2000" b="1" dirty="0" smtClean="0">
                          <a:latin typeface="+mn-lt"/>
                          <a:ea typeface="Calibri"/>
                          <a:cs typeface="Times New Roman"/>
                        </a:rPr>
                        <a:t> </a:t>
                      </a:r>
                      <a:r>
                        <a:rPr lang="en-US" sz="2000" b="1" dirty="0">
                          <a:latin typeface="+mn-lt"/>
                          <a:ea typeface="Calibri"/>
                          <a:cs typeface="Times New Roman"/>
                        </a:rPr>
                        <a:t>plastic</a:t>
                      </a:r>
                      <a:endParaRPr lang="en-US" sz="2000" dirty="0">
                        <a:latin typeface="+mn-lt"/>
                        <a:ea typeface="Calibri"/>
                        <a:cs typeface="Times New Roman"/>
                      </a:endParaRPr>
                    </a:p>
                  </a:txBody>
                  <a:tcPr marL="68580" marR="68580" marT="0" marB="0"/>
                </a:tc>
                <a:tc>
                  <a:txBody>
                    <a:bodyPr/>
                    <a:lstStyle/>
                    <a:p>
                      <a:pPr marL="0" marR="0">
                        <a:lnSpc>
                          <a:spcPct val="115000"/>
                        </a:lnSpc>
                        <a:spcBef>
                          <a:spcPts val="0"/>
                        </a:spcBef>
                        <a:spcAft>
                          <a:spcPts val="0"/>
                        </a:spcAft>
                        <a:tabLst>
                          <a:tab pos="1971675" algn="l"/>
                          <a:tab pos="2038350" algn="l"/>
                        </a:tabLst>
                      </a:pPr>
                      <a:r>
                        <a:rPr lang="en-US" sz="2000" b="1" dirty="0">
                          <a:latin typeface="+mn-lt"/>
                          <a:ea typeface="Calibri"/>
                          <a:cs typeface="Times New Roman"/>
                        </a:rPr>
                        <a:t>Binding strength in Kg</a:t>
                      </a:r>
                      <a:endParaRPr lang="en-US" sz="2000" dirty="0">
                        <a:latin typeface="+mn-lt"/>
                        <a:ea typeface="Calibri"/>
                        <a:cs typeface="Times New Roman"/>
                      </a:endParaRPr>
                    </a:p>
                  </a:txBody>
                  <a:tcPr marL="68580" marR="68580" marT="0" marB="0"/>
                </a:tc>
              </a:tr>
              <a:tr h="642736">
                <a:tc>
                  <a:txBody>
                    <a:bodyPr/>
                    <a:lstStyle/>
                    <a:p>
                      <a:r>
                        <a:rPr kumimoji="0" lang="en-US" sz="2000" kern="1200" dirty="0" smtClean="0">
                          <a:solidFill>
                            <a:schemeClr val="dk1"/>
                          </a:solidFill>
                          <a:latin typeface="+mn-lt"/>
                          <a:ea typeface="+mn-ea"/>
                          <a:cs typeface="Times New Roman" pitchFamily="18" charset="0"/>
                        </a:rPr>
                        <a:t>Poly ethylene</a:t>
                      </a:r>
                      <a:endParaRPr lang="en-US" sz="2000" dirty="0">
                        <a:latin typeface="+mn-lt"/>
                        <a:cs typeface="Times New Roman" pitchFamily="18" charset="0"/>
                      </a:endParaRPr>
                    </a:p>
                  </a:txBody>
                  <a:tcPr/>
                </a:tc>
                <a:tc>
                  <a:txBody>
                    <a:bodyPr/>
                    <a:lstStyle/>
                    <a:p>
                      <a:r>
                        <a:rPr lang="en-US" sz="2000" dirty="0" smtClean="0">
                          <a:latin typeface="+mn-lt"/>
                          <a:cs typeface="Times New Roman" pitchFamily="18" charset="0"/>
                        </a:rPr>
                        <a:t>10</a:t>
                      </a:r>
                      <a:endParaRPr lang="en-US" sz="2000" dirty="0">
                        <a:latin typeface="+mn-lt"/>
                        <a:cs typeface="Times New Roman" pitchFamily="18" charset="0"/>
                      </a:endParaRPr>
                    </a:p>
                  </a:txBody>
                  <a:tcPr/>
                </a:tc>
                <a:tc>
                  <a:txBody>
                    <a:bodyPr/>
                    <a:lstStyle/>
                    <a:p>
                      <a:r>
                        <a:rPr lang="en-US" sz="2000" dirty="0" smtClean="0">
                          <a:latin typeface="+mn-lt"/>
                          <a:cs typeface="Times New Roman" pitchFamily="18" charset="0"/>
                        </a:rPr>
                        <a:t>325</a:t>
                      </a:r>
                      <a:endParaRPr lang="en-US" sz="2000" dirty="0">
                        <a:latin typeface="+mn-lt"/>
                        <a:cs typeface="Times New Roman" pitchFamily="18" charset="0"/>
                      </a:endParaRPr>
                    </a:p>
                  </a:txBody>
                  <a:tcPr/>
                </a:tc>
              </a:tr>
              <a:tr h="573155">
                <a:tc>
                  <a:txBody>
                    <a:bodyPr/>
                    <a:lstStyle/>
                    <a:p>
                      <a:r>
                        <a:rPr kumimoji="0" lang="en-US" sz="2000" kern="1200" dirty="0" smtClean="0">
                          <a:solidFill>
                            <a:schemeClr val="dk1"/>
                          </a:solidFill>
                          <a:latin typeface="+mn-lt"/>
                          <a:ea typeface="+mn-ea"/>
                          <a:cs typeface="Times New Roman" pitchFamily="18" charset="0"/>
                        </a:rPr>
                        <a:t>Poly propylene</a:t>
                      </a:r>
                      <a:endParaRPr lang="en-US" sz="2000" dirty="0">
                        <a:latin typeface="+mn-lt"/>
                        <a:cs typeface="Times New Roman" pitchFamily="18" charset="0"/>
                      </a:endParaRPr>
                    </a:p>
                  </a:txBody>
                  <a:tcPr/>
                </a:tc>
                <a:tc>
                  <a:txBody>
                    <a:bodyPr/>
                    <a:lstStyle/>
                    <a:p>
                      <a:r>
                        <a:rPr lang="en-US" sz="2000" dirty="0" smtClean="0">
                          <a:latin typeface="+mn-lt"/>
                          <a:cs typeface="Times New Roman" pitchFamily="18" charset="0"/>
                        </a:rPr>
                        <a:t>10</a:t>
                      </a:r>
                      <a:endParaRPr lang="en-US" sz="2000" dirty="0">
                        <a:latin typeface="+mn-lt"/>
                        <a:cs typeface="Times New Roman" pitchFamily="18" charset="0"/>
                      </a:endParaRPr>
                    </a:p>
                  </a:txBody>
                  <a:tcPr/>
                </a:tc>
                <a:tc>
                  <a:txBody>
                    <a:bodyPr/>
                    <a:lstStyle/>
                    <a:p>
                      <a:r>
                        <a:rPr lang="en-US" sz="2000" dirty="0" smtClean="0">
                          <a:latin typeface="+mn-lt"/>
                          <a:cs typeface="Times New Roman" pitchFamily="18" charset="0"/>
                        </a:rPr>
                        <a:t>350</a:t>
                      </a:r>
                      <a:endParaRPr lang="en-US" sz="2000" dirty="0">
                        <a:latin typeface="+mn-lt"/>
                        <a:cs typeface="Times New Roman" pitchFamily="18" charset="0"/>
                      </a:endParaRPr>
                    </a:p>
                  </a:txBody>
                  <a:tcPr/>
                </a:tc>
              </a:tr>
              <a:tr h="573155">
                <a:tc>
                  <a:txBody>
                    <a:bodyPr/>
                    <a:lstStyle/>
                    <a:p>
                      <a:r>
                        <a:rPr kumimoji="0" lang="en-US" sz="2000" kern="1200" dirty="0" smtClean="0">
                          <a:solidFill>
                            <a:schemeClr val="dk1"/>
                          </a:solidFill>
                          <a:latin typeface="+mn-lt"/>
                          <a:ea typeface="+mn-ea"/>
                          <a:cs typeface="Times New Roman" pitchFamily="18" charset="0"/>
                        </a:rPr>
                        <a:t>Poly styrene</a:t>
                      </a:r>
                      <a:endParaRPr lang="en-US" sz="2000" dirty="0">
                        <a:latin typeface="+mn-lt"/>
                        <a:cs typeface="Times New Roman" pitchFamily="18" charset="0"/>
                      </a:endParaRPr>
                    </a:p>
                  </a:txBody>
                  <a:tcPr/>
                </a:tc>
                <a:tc>
                  <a:txBody>
                    <a:bodyPr/>
                    <a:lstStyle/>
                    <a:p>
                      <a:r>
                        <a:rPr lang="en-US" sz="2000" dirty="0" smtClean="0">
                          <a:latin typeface="+mn-lt"/>
                          <a:cs typeface="Times New Roman" pitchFamily="18" charset="0"/>
                        </a:rPr>
                        <a:t>10</a:t>
                      </a:r>
                      <a:endParaRPr lang="en-US" sz="2000" dirty="0">
                        <a:latin typeface="+mn-lt"/>
                        <a:cs typeface="Times New Roman" pitchFamily="18" charset="0"/>
                      </a:endParaRPr>
                    </a:p>
                  </a:txBody>
                  <a:tcPr/>
                </a:tc>
                <a:tc>
                  <a:txBody>
                    <a:bodyPr/>
                    <a:lstStyle/>
                    <a:p>
                      <a:r>
                        <a:rPr lang="en-US" sz="2000" dirty="0" smtClean="0">
                          <a:latin typeface="+mn-lt"/>
                          <a:cs typeface="Times New Roman" pitchFamily="18" charset="0"/>
                        </a:rPr>
                        <a:t>200</a:t>
                      </a:r>
                      <a:endParaRPr lang="en-US" sz="2000" dirty="0">
                        <a:latin typeface="+mn-lt"/>
                        <a:cs typeface="Times New Roman" pitchFamily="18" charset="0"/>
                      </a:endParaRPr>
                    </a:p>
                  </a:txBody>
                  <a:tcPr/>
                </a:tc>
              </a:tr>
            </a:tbl>
          </a:graphicData>
        </a:graphic>
      </p:graphicFrame>
      <p:sp>
        <p:nvSpPr>
          <p:cNvPr id="6" name="TextBox 5"/>
          <p:cNvSpPr txBox="1"/>
          <p:nvPr/>
        </p:nvSpPr>
        <p:spPr>
          <a:xfrm>
            <a:off x="762000" y="6096000"/>
            <a:ext cx="6858000" cy="369332"/>
          </a:xfrm>
          <a:prstGeom prst="rect">
            <a:avLst/>
          </a:prstGeom>
          <a:noFill/>
        </p:spPr>
        <p:txBody>
          <a:bodyPr wrap="square" rtlCol="0">
            <a:spAutoFit/>
          </a:bodyPr>
          <a:lstStyle/>
          <a:p>
            <a:pPr algn="ctr"/>
            <a:r>
              <a:rPr lang="en-US" dirty="0" smtClean="0"/>
              <a:t>(Source:  http://www.tce.edu)</a:t>
            </a:r>
            <a:endParaRPr lang="en-US" dirty="0"/>
          </a:p>
        </p:txBody>
      </p:sp>
      <p:sp>
        <p:nvSpPr>
          <p:cNvPr id="9" name="Footer Placeholder 8"/>
          <p:cNvSpPr>
            <a:spLocks noGrp="1"/>
          </p:cNvSpPr>
          <p:nvPr>
            <p:ph type="ftr" sz="quarter" idx="11"/>
          </p:nvPr>
        </p:nvSpPr>
        <p:spPr/>
        <p:txBody>
          <a:bodyPr/>
          <a:lstStyle/>
          <a:p>
            <a:r>
              <a:rPr lang="en-US" smtClean="0"/>
              <a:t>PSIT COE Kanpur</a:t>
            </a:r>
            <a:endParaRPr lang="en-US"/>
          </a:p>
        </p:txBody>
      </p:sp>
      <p:sp>
        <p:nvSpPr>
          <p:cNvPr id="10" name="Date Placeholder 9"/>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371601"/>
            <a:ext cx="7848600" cy="4953000"/>
          </a:xfrm>
        </p:spPr>
        <p:txBody>
          <a:bodyPr/>
          <a:lstStyle/>
          <a:p>
            <a:pPr algn="just">
              <a:buFont typeface="Wingdings" pitchFamily="2" charset="2"/>
              <a:buChar char="Ø"/>
            </a:pPr>
            <a:r>
              <a:rPr lang="en-US" b="1" dirty="0" smtClean="0"/>
              <a:t>Thermal Behavior</a:t>
            </a:r>
            <a:endParaRPr lang="en-US" dirty="0" smtClean="0"/>
          </a:p>
          <a:p>
            <a:pPr algn="just"/>
            <a:r>
              <a:rPr lang="en-US" dirty="0" smtClean="0"/>
              <a:t> </a:t>
            </a:r>
            <a:r>
              <a:rPr lang="en-US" dirty="0" smtClean="0">
                <a:cs typeface="Times New Roman" pitchFamily="18" charset="0"/>
              </a:rPr>
              <a:t>Polymers namely PE, PP and PS get softened easily around 130-140°C without evaluation of any gas. Only above 270°C they either decomposed or burnt to produce gaseous products.</a:t>
            </a:r>
            <a:endParaRPr lang="en-US" dirty="0">
              <a:cs typeface="Times New Roman" pitchFamily="18" charset="0"/>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935163"/>
            <a:ext cx="7772400" cy="4389437"/>
          </a:xfrm>
        </p:spPr>
        <p:txBody>
          <a:bodyPr/>
          <a:lstStyle/>
          <a:p>
            <a:pPr algn="just">
              <a:buFont typeface="Wingdings" pitchFamily="2" charset="2"/>
              <a:buChar char="Ø"/>
            </a:pPr>
            <a:r>
              <a:rPr lang="en-US" b="1" dirty="0" smtClean="0">
                <a:latin typeface="Times New Roman" pitchFamily="18" charset="0"/>
                <a:cs typeface="Times New Roman" pitchFamily="18" charset="0"/>
              </a:rPr>
              <a:t>Toxicity</a:t>
            </a:r>
          </a:p>
          <a:p>
            <a:pPr algn="just"/>
            <a:r>
              <a:rPr lang="en-US" dirty="0" smtClean="0">
                <a:cs typeface="Times New Roman" pitchFamily="18" charset="0"/>
              </a:rPr>
              <a:t>Pure plastic have low toxicity due to their insolubility in water. Figure below shows the toxicity in different plastics. PVC is not recommended in road construction due to its high toxicity.</a:t>
            </a:r>
          </a:p>
          <a:p>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2392363"/>
            <a:ext cx="7772400" cy="4389437"/>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buNone/>
            </a:pPr>
            <a:r>
              <a:rPr lang="en-US" b="1" u="sng" dirty="0" smtClean="0">
                <a:cs typeface="Times New Roman" pitchFamily="18" charset="0"/>
              </a:rPr>
              <a:t>Toxicity of various plastics</a:t>
            </a:r>
          </a:p>
          <a:p>
            <a:pPr algn="just"/>
            <a:endParaRPr lang="en-US" dirty="0" smtClean="0"/>
          </a:p>
          <a:p>
            <a:endParaRPr lang="en-US" dirty="0" smtClean="0"/>
          </a:p>
          <a:p>
            <a:endParaRPr lang="en-US" dirty="0"/>
          </a:p>
        </p:txBody>
      </p:sp>
      <p:pic>
        <p:nvPicPr>
          <p:cNvPr id="5" name="Picture 4"/>
          <p:cNvPicPr/>
          <p:nvPr/>
        </p:nvPicPr>
        <p:blipFill>
          <a:blip r:embed="rId2"/>
          <a:srcRect/>
          <a:stretch>
            <a:fillRect/>
          </a:stretch>
        </p:blipFill>
        <p:spPr bwMode="auto">
          <a:xfrm>
            <a:off x="1066800" y="533400"/>
            <a:ext cx="6629400" cy="4486115"/>
          </a:xfrm>
          <a:prstGeom prst="rect">
            <a:avLst/>
          </a:prstGeom>
          <a:noFill/>
          <a:ln w="9525">
            <a:noFill/>
            <a:miter lim="800000"/>
            <a:headEnd/>
            <a:tailEnd/>
          </a:ln>
        </p:spPr>
      </p:pic>
      <p:sp>
        <p:nvSpPr>
          <p:cNvPr id="4" name="TextBox 3"/>
          <p:cNvSpPr txBox="1"/>
          <p:nvPr/>
        </p:nvSpPr>
        <p:spPr>
          <a:xfrm>
            <a:off x="2667000" y="4648200"/>
            <a:ext cx="3352800" cy="381000"/>
          </a:xfrm>
          <a:prstGeom prst="rect">
            <a:avLst/>
          </a:prstGeom>
          <a:noFill/>
        </p:spPr>
        <p:txBody>
          <a:bodyPr wrap="square" rtlCol="0">
            <a:spAutoFit/>
          </a:bodyPr>
          <a:lstStyle/>
          <a:p>
            <a:pPr algn="ctr"/>
            <a:r>
              <a:rPr lang="en-US" dirty="0" smtClean="0"/>
              <a:t>(Source: http://www.tce.edu/)</a:t>
            </a:r>
            <a:endParaRPr lang="en-US" dirty="0"/>
          </a:p>
        </p:txBody>
      </p:sp>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pPr algn="ctr"/>
            <a:r>
              <a:rPr lang="en-US" sz="4000" b="1" u="sng" dirty="0" smtClean="0">
                <a:solidFill>
                  <a:schemeClr val="tx1"/>
                </a:solidFill>
                <a:latin typeface="Times New Roman" pitchFamily="18" charset="0"/>
                <a:cs typeface="Times New Roman" pitchFamily="18" charset="0"/>
              </a:rPr>
              <a:t>Material used in waste plastic roads</a:t>
            </a:r>
            <a:endParaRPr lang="en-US" sz="4000" u="sng" dirty="0">
              <a:solidFill>
                <a:schemeClr val="tx1"/>
              </a:solidFill>
              <a:latin typeface="Times New Roman" pitchFamily="18" charset="0"/>
              <a:cs typeface="Times New Roman" pitchFamily="18" charset="0"/>
            </a:endParaRPr>
          </a:p>
        </p:txBody>
      </p:sp>
      <p:sp>
        <p:nvSpPr>
          <p:cNvPr id="5" name="Content Placeholder 4"/>
          <p:cNvSpPr>
            <a:spLocks noGrp="1"/>
          </p:cNvSpPr>
          <p:nvPr>
            <p:ph idx="1"/>
          </p:nvPr>
        </p:nvSpPr>
        <p:spPr>
          <a:xfrm>
            <a:off x="457200" y="1935480"/>
            <a:ext cx="8229600" cy="4389120"/>
          </a:xfrm>
        </p:spPr>
        <p:txBody>
          <a:bodyPr/>
          <a:lstStyle/>
          <a:p>
            <a:r>
              <a:rPr lang="en-US" b="1" dirty="0" smtClean="0"/>
              <a:t>Aggregate</a:t>
            </a:r>
            <a:endParaRPr lang="en-US" dirty="0" smtClean="0"/>
          </a:p>
          <a:p>
            <a:r>
              <a:rPr lang="en-US" dirty="0" smtClean="0">
                <a:cs typeface="Times New Roman" pitchFamily="18" charset="0"/>
              </a:rPr>
              <a:t>Size of aggregate used is 10mm to 20mm.</a:t>
            </a:r>
          </a:p>
          <a:p>
            <a:endParaRPr lang="en-US" dirty="0"/>
          </a:p>
        </p:txBody>
      </p:sp>
      <p:pic>
        <p:nvPicPr>
          <p:cNvPr id="6" name="Picture 5"/>
          <p:cNvPicPr/>
          <p:nvPr/>
        </p:nvPicPr>
        <p:blipFill>
          <a:blip r:embed="rId2"/>
          <a:srcRect/>
          <a:stretch>
            <a:fillRect/>
          </a:stretch>
        </p:blipFill>
        <p:spPr bwMode="auto">
          <a:xfrm>
            <a:off x="2438400" y="3200400"/>
            <a:ext cx="4191000" cy="2133600"/>
          </a:xfrm>
          <a:prstGeom prst="rect">
            <a:avLst/>
          </a:prstGeom>
          <a:noFill/>
        </p:spPr>
      </p:pic>
      <p:sp>
        <p:nvSpPr>
          <p:cNvPr id="9" name="Footer Placeholder 8"/>
          <p:cNvSpPr>
            <a:spLocks noGrp="1"/>
          </p:cNvSpPr>
          <p:nvPr>
            <p:ph type="ftr" sz="quarter" idx="11"/>
          </p:nvPr>
        </p:nvSpPr>
        <p:spPr/>
        <p:txBody>
          <a:bodyPr/>
          <a:lstStyle/>
          <a:p>
            <a:r>
              <a:rPr lang="en-US" smtClean="0"/>
              <a:t>PSIT COE Kanpur</a:t>
            </a:r>
            <a:endParaRPr lang="en-US"/>
          </a:p>
        </p:txBody>
      </p:sp>
      <p:sp>
        <p:nvSpPr>
          <p:cNvPr id="10" name="Date Placeholder 9"/>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295401"/>
            <a:ext cx="7620000" cy="5029200"/>
          </a:xfrm>
        </p:spPr>
        <p:txBody>
          <a:bodyPr/>
          <a:lstStyle/>
          <a:p>
            <a:pPr algn="just">
              <a:buFont typeface="Wingdings" pitchFamily="2" charset="2"/>
              <a:buChar char="Ø"/>
            </a:pPr>
            <a:r>
              <a:rPr lang="en-US" b="1" dirty="0" smtClean="0"/>
              <a:t>   </a:t>
            </a:r>
            <a:r>
              <a:rPr lang="en-US" sz="2800" b="1" dirty="0" smtClean="0">
                <a:latin typeface="Times New Roman" pitchFamily="18" charset="0"/>
                <a:cs typeface="Times New Roman" pitchFamily="18" charset="0"/>
              </a:rPr>
              <a:t>Bitumen</a:t>
            </a:r>
            <a:endParaRPr lang="en-US" b="1" dirty="0" smtClean="0">
              <a:latin typeface="Times New Roman" pitchFamily="18" charset="0"/>
              <a:cs typeface="Times New Roman" pitchFamily="18" charset="0"/>
            </a:endParaRPr>
          </a:p>
          <a:p>
            <a:pPr algn="just"/>
            <a:r>
              <a:rPr lang="en-US" dirty="0" smtClean="0"/>
              <a:t>   </a:t>
            </a:r>
            <a:r>
              <a:rPr lang="en-US" dirty="0" smtClean="0">
                <a:cs typeface="Times New Roman" pitchFamily="18" charset="0"/>
              </a:rPr>
              <a:t>60/70, 80/100 grade bitumen is used </a:t>
            </a:r>
          </a:p>
          <a:p>
            <a:endParaRPr lang="en-US" dirty="0"/>
          </a:p>
        </p:txBody>
      </p:sp>
      <p:pic>
        <p:nvPicPr>
          <p:cNvPr id="4" name="Picture 3"/>
          <p:cNvPicPr/>
          <p:nvPr/>
        </p:nvPicPr>
        <p:blipFill>
          <a:blip r:embed="rId2"/>
          <a:srcRect/>
          <a:stretch>
            <a:fillRect/>
          </a:stretch>
        </p:blipFill>
        <p:spPr bwMode="auto">
          <a:xfrm>
            <a:off x="2286000" y="2895600"/>
            <a:ext cx="4267200" cy="2704214"/>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295401"/>
            <a:ext cx="7924800" cy="5029200"/>
          </a:xfrm>
        </p:spPr>
        <p:txBody>
          <a:bodyPr/>
          <a:lstStyle/>
          <a:p>
            <a:pPr>
              <a:buFont typeface="Wingdings" pitchFamily="2" charset="2"/>
              <a:buChar char="Ø"/>
            </a:pPr>
            <a:r>
              <a:rPr lang="en-US" sz="2800" b="1" dirty="0" smtClean="0">
                <a:latin typeface="Times New Roman" pitchFamily="18" charset="0"/>
                <a:cs typeface="Times New Roman" pitchFamily="18" charset="0"/>
              </a:rPr>
              <a:t>Waste Plastic</a:t>
            </a:r>
          </a:p>
          <a:p>
            <a:r>
              <a:rPr lang="en-US" dirty="0" smtClean="0"/>
              <a:t> </a:t>
            </a:r>
            <a:r>
              <a:rPr lang="en-US" dirty="0" smtClean="0">
                <a:cs typeface="Times New Roman" pitchFamily="18" charset="0"/>
              </a:rPr>
              <a:t>Waste Plastic is used in the shredded form.</a:t>
            </a:r>
          </a:p>
          <a:p>
            <a:endParaRPr lang="en-US" dirty="0"/>
          </a:p>
        </p:txBody>
      </p:sp>
      <p:pic>
        <p:nvPicPr>
          <p:cNvPr id="4" name="Picture 3"/>
          <p:cNvPicPr/>
          <p:nvPr/>
        </p:nvPicPr>
        <p:blipFill>
          <a:blip r:embed="rId2"/>
          <a:srcRect/>
          <a:stretch>
            <a:fillRect/>
          </a:stretch>
        </p:blipFill>
        <p:spPr bwMode="auto">
          <a:xfrm>
            <a:off x="2362200" y="2819400"/>
            <a:ext cx="3944680" cy="2984204"/>
          </a:xfrm>
          <a:prstGeom prst="rect">
            <a:avLst/>
          </a:prstGeom>
          <a:noFill/>
        </p:spPr>
      </p:pic>
      <p:sp>
        <p:nvSpPr>
          <p:cNvPr id="5" name="TextBox 4"/>
          <p:cNvSpPr txBox="1"/>
          <p:nvPr/>
        </p:nvSpPr>
        <p:spPr>
          <a:xfrm>
            <a:off x="2667000" y="5943600"/>
            <a:ext cx="3733800" cy="369332"/>
          </a:xfrm>
          <a:prstGeom prst="rect">
            <a:avLst/>
          </a:prstGeom>
          <a:noFill/>
        </p:spPr>
        <p:txBody>
          <a:bodyPr wrap="square" rtlCol="0">
            <a:spAutoFit/>
          </a:bodyPr>
          <a:lstStyle/>
          <a:p>
            <a:pPr algn="ctr"/>
            <a:r>
              <a:rPr lang="en-US" dirty="0" smtClean="0"/>
              <a:t>(source: Reference  2)</a:t>
            </a:r>
            <a:endParaRPr lang="en-US" dirty="0"/>
          </a:p>
        </p:txBody>
      </p:sp>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pPr>
              <a:buFont typeface="Wingdings" pitchFamily="2" charset="2"/>
              <a:buChar char="Ø"/>
            </a:pPr>
            <a:r>
              <a:rPr lang="en-US" sz="4000" b="1" u="sng" dirty="0" smtClean="0">
                <a:solidFill>
                  <a:schemeClr val="tx1"/>
                </a:solidFill>
                <a:latin typeface="Times New Roman" pitchFamily="18" charset="0"/>
                <a:cs typeface="Times New Roman" pitchFamily="18" charset="0"/>
              </a:rPr>
              <a:t> BASIC PROCESSES</a:t>
            </a:r>
            <a:endParaRPr lang="en-US" sz="4000"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r>
              <a:rPr lang="en-US" sz="2800" b="1" dirty="0" smtClean="0">
                <a:cs typeface="Times New Roman" pitchFamily="18" charset="0"/>
              </a:rPr>
              <a:t>Segregation</a:t>
            </a:r>
          </a:p>
          <a:p>
            <a:endParaRPr lang="en-US" sz="2800" b="1" dirty="0" smtClean="0">
              <a:cs typeface="Times New Roman" pitchFamily="18" charset="0"/>
            </a:endParaRPr>
          </a:p>
          <a:p>
            <a:r>
              <a:rPr lang="en-US" sz="2800" b="1" dirty="0" smtClean="0">
                <a:cs typeface="Times New Roman" pitchFamily="18" charset="0"/>
              </a:rPr>
              <a:t> Cleaning</a:t>
            </a:r>
          </a:p>
          <a:p>
            <a:pPr>
              <a:buNone/>
            </a:pPr>
            <a:r>
              <a:rPr lang="en-US" sz="2800" b="1" dirty="0" smtClean="0">
                <a:cs typeface="Times New Roman" pitchFamily="18" charset="0"/>
              </a:rPr>
              <a:t> </a:t>
            </a:r>
          </a:p>
          <a:p>
            <a:r>
              <a:rPr lang="en-US" sz="2800" b="1" dirty="0" smtClean="0">
                <a:cs typeface="Times New Roman" pitchFamily="18" charset="0"/>
              </a:rPr>
              <a:t>Shredding</a:t>
            </a:r>
          </a:p>
          <a:p>
            <a:endParaRPr lang="en-US" sz="2800" b="1" dirty="0" smtClean="0">
              <a:cs typeface="Times New Roman" pitchFamily="18" charset="0"/>
            </a:endParaRPr>
          </a:p>
          <a:p>
            <a:r>
              <a:rPr lang="en-US" sz="2800" b="1" dirty="0" smtClean="0">
                <a:cs typeface="Times New Roman" pitchFamily="18" charset="0"/>
              </a:rPr>
              <a:t>Collection</a:t>
            </a:r>
          </a:p>
          <a:p>
            <a:endParaRPr lang="en-US" sz="2800" b="1" dirty="0" smtClean="0">
              <a:cs typeface="Times New Roman" pitchFamily="18" charset="0"/>
            </a:endParaRPr>
          </a:p>
          <a:p>
            <a:r>
              <a:rPr lang="en-US" sz="2800" b="1" dirty="0" smtClean="0">
                <a:cs typeface="Times New Roman" pitchFamily="18" charset="0"/>
              </a:rPr>
              <a:t> Mixing</a:t>
            </a:r>
            <a:endParaRPr lang="en-US" sz="2800" dirty="0">
              <a:cs typeface="Times New Roman" pitchFamily="18" charset="0"/>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762000"/>
            <a:ext cx="7696200" cy="5562601"/>
          </a:xfrm>
        </p:spPr>
        <p:txBody>
          <a:bodyPr/>
          <a:lstStyle/>
          <a:p>
            <a:pPr>
              <a:buFont typeface="Wingdings" pitchFamily="2" charset="2"/>
              <a:buChar char="Ø"/>
            </a:pPr>
            <a:r>
              <a:rPr lang="en-US" b="1" dirty="0" smtClean="0"/>
              <a:t> Segregation</a:t>
            </a:r>
          </a:p>
          <a:p>
            <a:r>
              <a:rPr lang="en-US" dirty="0" smtClean="0">
                <a:cs typeface="Times New Roman" pitchFamily="18" charset="0"/>
              </a:rPr>
              <a:t>Segregation process is basically the separation of plastic waste from other solid wastes</a:t>
            </a:r>
          </a:p>
          <a:p>
            <a:endParaRPr lang="en-US" dirty="0" smtClean="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00"/>
            <a:ext cx="6858000" cy="4038600"/>
          </a:xfrm>
          <a:prstGeom prst="rect">
            <a:avLst/>
          </a:prstGeom>
          <a:noFill/>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219201"/>
            <a:ext cx="8382000" cy="5105400"/>
          </a:xfrm>
        </p:spPr>
        <p:txBody>
          <a:bodyPr/>
          <a:lstStyle/>
          <a:p>
            <a:pPr>
              <a:buFont typeface="Wingdings" pitchFamily="2" charset="2"/>
              <a:buChar char="Ø"/>
            </a:pPr>
            <a:r>
              <a:rPr lang="en-US" b="1" dirty="0" smtClean="0">
                <a:latin typeface="Times New Roman" pitchFamily="18" charset="0"/>
                <a:cs typeface="Times New Roman" pitchFamily="18" charset="0"/>
              </a:rPr>
              <a:t> </a:t>
            </a:r>
            <a:r>
              <a:rPr lang="en-US" b="1" dirty="0" smtClean="0">
                <a:cs typeface="Times New Roman" pitchFamily="18" charset="0"/>
              </a:rPr>
              <a:t>Cleaning </a:t>
            </a:r>
          </a:p>
          <a:p>
            <a:r>
              <a:rPr lang="en-US" b="1" dirty="0" smtClean="0"/>
              <a:t> </a:t>
            </a:r>
            <a:r>
              <a:rPr lang="en-US" dirty="0" smtClean="0">
                <a:cs typeface="Times New Roman" pitchFamily="18" charset="0"/>
              </a:rPr>
              <a:t>Waste plastic litter in the form of thin-film carry-bags, use-and-throw cups, PET bottles etc. these are sorted, de-dusted, washed and dried.	</a:t>
            </a:r>
          </a:p>
          <a:p>
            <a:pPr>
              <a:buFont typeface="Wingdings" pitchFamily="2" charset="2"/>
              <a:buChar char="Ø"/>
            </a:pPr>
            <a:r>
              <a:rPr lang="en-US" b="1" dirty="0" smtClean="0">
                <a:cs typeface="Times New Roman" pitchFamily="18" charset="0"/>
              </a:rPr>
              <a:t>Shredding</a:t>
            </a:r>
          </a:p>
          <a:p>
            <a:r>
              <a:rPr lang="en-US" dirty="0" smtClean="0">
                <a:cs typeface="Times New Roman" pitchFamily="18" charset="0"/>
              </a:rPr>
              <a:t>Plastics waste (bags, cups, thermocole) made out of PE, PP and PS cut into a size between 2.36mm and 4.75mm using shredding machine, (PVC waste should be eliminated)</a:t>
            </a:r>
            <a:endParaRPr lang="en-US" b="1" dirty="0">
              <a:cs typeface="Times New Roman" pitchFamily="18" charset="0"/>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fontScale="90000"/>
          </a:bodyPr>
          <a:lstStyle/>
          <a:p>
            <a:pPr algn="ctr"/>
            <a:r>
              <a:rPr lang="en-US" b="1" u="sng" dirty="0" smtClean="0">
                <a:solidFill>
                  <a:schemeClr val="tx1"/>
                </a:solidFill>
                <a:latin typeface="Times New Roman" pitchFamily="18" charset="0"/>
                <a:cs typeface="Times New Roman" pitchFamily="18" charset="0"/>
              </a:rPr>
              <a:t>FOUNDATION MATERIALS</a:t>
            </a:r>
            <a:endParaRPr lang="en-US"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76400"/>
            <a:ext cx="8229600" cy="5105400"/>
          </a:xfrm>
        </p:spPr>
        <p:txBody>
          <a:bodyPr/>
          <a:lstStyle/>
          <a:p>
            <a:r>
              <a:rPr lang="en-US" sz="3200" dirty="0" smtClean="0">
                <a:solidFill>
                  <a:srgbClr val="FF0000"/>
                </a:solidFill>
              </a:rPr>
              <a:t>FLY ASH CONCRETE</a:t>
            </a:r>
          </a:p>
          <a:p>
            <a:r>
              <a:rPr lang="en-US" sz="3600" dirty="0" smtClean="0"/>
              <a:t> Fly ash is a fine, glass-like powder recovered from gases created by coal-fired electric power generation, reduces energy needed in processing, requires less water &amp; easier to use in cold weather &amp; less likely to crack, has greater workability and strength.</a:t>
            </a:r>
          </a:p>
          <a:p>
            <a:endParaRPr lang="en-US" dirty="0" smtClean="0"/>
          </a:p>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914400"/>
            <a:ext cx="8229600" cy="4389437"/>
          </a:xfrm>
        </p:spPr>
        <p:txBody>
          <a:bodyPr/>
          <a:lstStyle/>
          <a:p>
            <a:r>
              <a:rPr lang="en-US" dirty="0" smtClean="0">
                <a:cs typeface="Times New Roman" pitchFamily="18" charset="0"/>
              </a:rPr>
              <a:t>Shredding process is shown in the figure.</a:t>
            </a:r>
          </a:p>
          <a:p>
            <a:endParaRPr lang="en-US" dirty="0"/>
          </a:p>
        </p:txBody>
      </p:sp>
      <p:pic>
        <p:nvPicPr>
          <p:cNvPr id="4" name="Picture 3" descr="Plastic Waste-Cleaning process"/>
          <p:cNvPicPr/>
          <p:nvPr/>
        </p:nvPicPr>
        <p:blipFill>
          <a:blip r:embed="rId2" cstate="print"/>
          <a:srcRect/>
          <a:stretch>
            <a:fillRect/>
          </a:stretch>
        </p:blipFill>
        <p:spPr bwMode="auto">
          <a:xfrm>
            <a:off x="914400" y="1718733"/>
            <a:ext cx="3505201" cy="4072467"/>
          </a:xfrm>
          <a:prstGeom prst="rect">
            <a:avLst/>
          </a:prstGeom>
          <a:noFill/>
          <a:ln w="9525">
            <a:noFill/>
            <a:miter lim="800000"/>
            <a:headEnd/>
            <a:tailEnd/>
          </a:ln>
        </p:spPr>
      </p:pic>
      <p:pic>
        <p:nvPicPr>
          <p:cNvPr id="5" name="Picture 4" descr="shredding machine-Cutting to required size"/>
          <p:cNvPicPr/>
          <p:nvPr/>
        </p:nvPicPr>
        <p:blipFill>
          <a:blip r:embed="rId3" cstate="print"/>
          <a:srcRect/>
          <a:stretch>
            <a:fillRect/>
          </a:stretch>
        </p:blipFill>
        <p:spPr bwMode="auto">
          <a:xfrm>
            <a:off x="4419600" y="1752600"/>
            <a:ext cx="3657600" cy="3962400"/>
          </a:xfrm>
          <a:prstGeom prst="rect">
            <a:avLst/>
          </a:prstGeom>
          <a:noFill/>
          <a:ln w="9525">
            <a:noFill/>
            <a:miter lim="800000"/>
            <a:headEnd/>
            <a:tailEnd/>
          </a:ln>
        </p:spPr>
      </p:pic>
      <p:sp>
        <p:nvSpPr>
          <p:cNvPr id="6" name="TextBox 5"/>
          <p:cNvSpPr txBox="1"/>
          <p:nvPr/>
        </p:nvSpPr>
        <p:spPr>
          <a:xfrm flipH="1">
            <a:off x="533400" y="5773972"/>
            <a:ext cx="8001000" cy="923330"/>
          </a:xfrm>
          <a:prstGeom prst="rect">
            <a:avLst/>
          </a:prstGeom>
          <a:noFill/>
        </p:spPr>
        <p:txBody>
          <a:bodyPr wrap="square" rtlCol="0">
            <a:spAutoFit/>
          </a:bodyPr>
          <a:lstStyle/>
          <a:p>
            <a:pPr lvl="0"/>
            <a:r>
              <a:rPr lang="en-US" dirty="0" smtClean="0"/>
              <a:t>(source:  </a:t>
            </a:r>
            <a:r>
              <a:rPr lang="en-US" dirty="0"/>
              <a:t>“Roads from plastic waste”, The Indian Concrete Journal NOVEMBER </a:t>
            </a:r>
            <a:r>
              <a:rPr lang="en-US" dirty="0" smtClean="0"/>
              <a:t>2008)</a:t>
            </a:r>
            <a:endParaRPr lang="en-US" dirty="0"/>
          </a:p>
          <a:p>
            <a:endParaRPr lang="en-US" dirty="0"/>
          </a:p>
        </p:txBody>
      </p:sp>
      <p:sp>
        <p:nvSpPr>
          <p:cNvPr id="9" name="Footer Placeholder 8"/>
          <p:cNvSpPr>
            <a:spLocks noGrp="1"/>
          </p:cNvSpPr>
          <p:nvPr>
            <p:ph type="ftr" sz="quarter" idx="11"/>
          </p:nvPr>
        </p:nvSpPr>
        <p:spPr/>
        <p:txBody>
          <a:bodyPr/>
          <a:lstStyle/>
          <a:p>
            <a:r>
              <a:rPr lang="en-US" smtClean="0"/>
              <a:t>PSIT COE Kanpur</a:t>
            </a:r>
            <a:endParaRPr lang="en-US"/>
          </a:p>
        </p:txBody>
      </p:sp>
      <p:sp>
        <p:nvSpPr>
          <p:cNvPr id="10" name="Date Placeholder 9"/>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295400"/>
            <a:ext cx="7848600" cy="4389437"/>
          </a:xfrm>
        </p:spPr>
        <p:txBody>
          <a:bodyPr/>
          <a:lstStyle/>
          <a:p>
            <a:pPr>
              <a:buFont typeface="Wingdings" pitchFamily="2" charset="2"/>
              <a:buChar char="Ø"/>
            </a:pPr>
            <a:r>
              <a:rPr lang="en-US" b="1" u="sng" dirty="0" smtClean="0">
                <a:latin typeface="Times New Roman" pitchFamily="18" charset="0"/>
                <a:cs typeface="Times New Roman" pitchFamily="18" charset="0"/>
              </a:rPr>
              <a:t>Collection</a:t>
            </a:r>
          </a:p>
          <a:p>
            <a:r>
              <a:rPr lang="en-US" dirty="0" smtClean="0">
                <a:cs typeface="Times New Roman" pitchFamily="18" charset="0"/>
              </a:rPr>
              <a:t>The plastic waste retaining on 2.36 mm sieve is collected. Collected plastic is then mixed with aggregate or bitumen.</a:t>
            </a:r>
          </a:p>
          <a:p>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pPr algn="ctr"/>
            <a:r>
              <a:rPr lang="en-US" sz="4000" b="1" u="sng" dirty="0" smtClean="0">
                <a:solidFill>
                  <a:schemeClr val="tx1"/>
                </a:solidFill>
                <a:latin typeface="Times New Roman" pitchFamily="18" charset="0"/>
                <a:cs typeface="Times New Roman" pitchFamily="18" charset="0"/>
              </a:rPr>
              <a:t>METHOD OF MIXING OF PLASTIC WASTE</a:t>
            </a:r>
            <a:endParaRPr lang="en-US" sz="4000"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2133600"/>
            <a:ext cx="8229600" cy="4191000"/>
          </a:xfrm>
        </p:spPr>
        <p:txBody>
          <a:bodyPr/>
          <a:lstStyle/>
          <a:p>
            <a:pPr>
              <a:buFont typeface="Wingdings" pitchFamily="2" charset="2"/>
              <a:buChar char="Ø"/>
            </a:pPr>
            <a:r>
              <a:rPr lang="en-US" b="1" dirty="0" smtClean="0"/>
              <a:t> </a:t>
            </a:r>
            <a:r>
              <a:rPr lang="en-US" b="1" u="sng" dirty="0" smtClean="0">
                <a:latin typeface="Times New Roman" pitchFamily="18" charset="0"/>
                <a:cs typeface="Times New Roman" pitchFamily="18" charset="0"/>
              </a:rPr>
              <a:t>Dry Process</a:t>
            </a:r>
          </a:p>
          <a:p>
            <a:pPr>
              <a:buNone/>
            </a:pPr>
            <a:endParaRPr lang="en-US" b="1" u="sng" dirty="0" smtClean="0">
              <a:latin typeface="Times New Roman" pitchFamily="18" charset="0"/>
              <a:cs typeface="Times New Roman" pitchFamily="18" charset="0"/>
            </a:endParaRPr>
          </a:p>
          <a:p>
            <a:r>
              <a:rPr lang="en-US" dirty="0" smtClean="0">
                <a:cs typeface="Times New Roman" pitchFamily="18" charset="0"/>
              </a:rPr>
              <a:t>Waste Plastic is added to hot aggregates to get Plastic Coated Aggregates (PCA)</a:t>
            </a:r>
          </a:p>
          <a:p>
            <a:r>
              <a:rPr lang="en-US" dirty="0" smtClean="0">
                <a:cs typeface="Times New Roman" pitchFamily="18" charset="0"/>
              </a:rPr>
              <a:t>Aggregate is heated to 170 degree C in the mini hot mix plant</a:t>
            </a:r>
          </a:p>
          <a:p>
            <a:r>
              <a:rPr lang="en-US" dirty="0" smtClean="0">
                <a:cs typeface="Times New Roman" pitchFamily="18" charset="0"/>
              </a:rPr>
              <a:t>Then the shredded plastic is added in equal proportion</a:t>
            </a:r>
          </a:p>
          <a:p>
            <a:r>
              <a:rPr lang="en-US" dirty="0" smtClean="0">
                <a:cs typeface="Times New Roman" pitchFamily="18" charset="0"/>
              </a:rPr>
              <a:t>Then heated bitumen is added</a:t>
            </a:r>
          </a:p>
          <a:p>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838200"/>
            <a:ext cx="7696200" cy="4572000"/>
          </a:xfrm>
        </p:spPr>
        <p:txBody>
          <a:bodyPr/>
          <a:lstStyle/>
          <a:p>
            <a:pPr algn="just"/>
            <a:endParaRPr lang="en-US" dirty="0" smtClean="0"/>
          </a:p>
          <a:p>
            <a:pPr algn="just"/>
            <a:r>
              <a:rPr lang="en-US" dirty="0" smtClean="0">
                <a:cs typeface="Times New Roman" pitchFamily="18" charset="0"/>
              </a:rPr>
              <a:t>The dry process can also be carried out using central mixing plant</a:t>
            </a:r>
          </a:p>
          <a:p>
            <a:pPr algn="just"/>
            <a:r>
              <a:rPr lang="en-US" dirty="0" smtClean="0">
                <a:cs typeface="Times New Roman" pitchFamily="18" charset="0"/>
              </a:rPr>
              <a:t>Central  mixing plant is shown in the figure below.</a:t>
            </a:r>
          </a:p>
          <a:p>
            <a:pPr algn="just"/>
            <a:endParaRPr lang="en-US" dirty="0" smtClean="0"/>
          </a:p>
          <a:p>
            <a:pPr algn="just"/>
            <a:endParaRPr lang="en-US" dirty="0"/>
          </a:p>
        </p:txBody>
      </p:sp>
      <p:sp>
        <p:nvSpPr>
          <p:cNvPr id="5121" name="Rectangle 1"/>
          <p:cNvSpPr>
            <a:spLocks noChangeArrowheads="1"/>
          </p:cNvSpPr>
          <p:nvPr/>
        </p:nvSpPr>
        <p:spPr bwMode="auto">
          <a:xfrm>
            <a:off x="533400" y="457200"/>
            <a:ext cx="80772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Mixing By Central Mixing Plant</a:t>
            </a:r>
            <a:endParaRPr kumimoji="0" lang="en-US" sz="4000" b="0" i="0" u="sng" strike="noStrike" cap="none" normalizeH="0" baseline="0" dirty="0" smtClean="0">
              <a:ln>
                <a:noFill/>
              </a:ln>
              <a:solidFill>
                <a:schemeClr val="tx1"/>
              </a:solidFill>
              <a:effectLst/>
              <a:latin typeface="Arial" pitchFamily="34" charset="0"/>
              <a:cs typeface="Arial" pitchFamily="34" charset="0"/>
            </a:endParaRPr>
          </a:p>
        </p:txBody>
      </p:sp>
      <p:pic>
        <p:nvPicPr>
          <p:cNvPr id="7" name="Picture 2"/>
          <p:cNvPicPr>
            <a:picLocks noChangeAspect="1" noChangeArrowheads="1"/>
          </p:cNvPicPr>
          <p:nvPr/>
        </p:nvPicPr>
        <p:blipFill>
          <a:blip r:embed="rId2"/>
          <a:srcRect/>
          <a:stretch>
            <a:fillRect/>
          </a:stretch>
        </p:blipFill>
        <p:spPr bwMode="auto">
          <a:xfrm>
            <a:off x="762000" y="2895600"/>
            <a:ext cx="7696200" cy="3200400"/>
          </a:xfrm>
          <a:prstGeom prst="rect">
            <a:avLst/>
          </a:prstGeom>
          <a:noFill/>
          <a:ln w="9525">
            <a:noFill/>
            <a:miter lim="800000"/>
            <a:headEnd/>
            <a:tailEnd/>
          </a:ln>
          <a:effectLst/>
        </p:spPr>
      </p:pic>
      <p:sp>
        <p:nvSpPr>
          <p:cNvPr id="12289" name="Rectangle 1"/>
          <p:cNvSpPr>
            <a:spLocks noChangeArrowheads="1"/>
          </p:cNvSpPr>
          <p:nvPr/>
        </p:nvSpPr>
        <p:spPr bwMode="auto">
          <a:xfrm>
            <a:off x="0" y="0"/>
            <a:ext cx="22313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290" name="Rectangle 2"/>
          <p:cNvSpPr>
            <a:spLocks noChangeArrowheads="1"/>
          </p:cNvSpPr>
          <p:nvPr/>
        </p:nvSpPr>
        <p:spPr bwMode="auto">
          <a:xfrm>
            <a:off x="0" y="6324600"/>
            <a:ext cx="9144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lang="en-US" sz="1200" dirty="0" smtClean="0">
                <a:latin typeface="Calibri"/>
                <a:ea typeface="Calibri" pitchFamily="34" charset="0"/>
                <a:cs typeface="Times New Roman" pitchFamily="18" charset="0"/>
              </a:rPr>
              <a:t>              ( source: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International Journal of Application or Innovation in Engineering and Management (IJAIEM), Volume 2, April 2013)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Footer Placeholder 9"/>
          <p:cNvSpPr>
            <a:spLocks noGrp="1"/>
          </p:cNvSpPr>
          <p:nvPr>
            <p:ph type="ftr" sz="quarter" idx="11"/>
          </p:nvPr>
        </p:nvSpPr>
        <p:spPr/>
        <p:txBody>
          <a:bodyPr/>
          <a:lstStyle/>
          <a:p>
            <a:r>
              <a:rPr lang="en-US" smtClean="0"/>
              <a:t>PSIT COE Kanpur</a:t>
            </a:r>
            <a:endParaRPr lang="en-US"/>
          </a:p>
        </p:txBody>
      </p:sp>
      <p:sp>
        <p:nvSpPr>
          <p:cNvPr id="11" name="Date Placeholder 10"/>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295401"/>
            <a:ext cx="7848600" cy="5029200"/>
          </a:xfrm>
        </p:spPr>
        <p:txBody>
          <a:bodyPr/>
          <a:lstStyle/>
          <a:p>
            <a:pPr algn="just">
              <a:buFont typeface="Wingdings" pitchFamily="2" charset="2"/>
              <a:buChar char="Ø"/>
            </a:pPr>
            <a:r>
              <a:rPr lang="en-US" sz="2800" b="1" u="sng" dirty="0" smtClean="0">
                <a:latin typeface="Times New Roman" pitchFamily="18" charset="0"/>
                <a:cs typeface="Times New Roman" pitchFamily="18" charset="0"/>
              </a:rPr>
              <a:t>Wet Process</a:t>
            </a:r>
          </a:p>
          <a:p>
            <a:pPr algn="just"/>
            <a:r>
              <a:rPr lang="en-US" dirty="0" smtClean="0">
                <a:cs typeface="Times New Roman" pitchFamily="18" charset="0"/>
              </a:rPr>
              <a:t>In wet process waste plastic is directly mixed with hot bitumen at 160 degree C.</a:t>
            </a:r>
          </a:p>
          <a:p>
            <a:pPr algn="just"/>
            <a:r>
              <a:rPr lang="en-US" dirty="0" smtClean="0">
                <a:cs typeface="Times New Roman" pitchFamily="18" charset="0"/>
              </a:rPr>
              <a:t>Mechanical stirring is needed.</a:t>
            </a:r>
          </a:p>
          <a:p>
            <a:pPr algn="just"/>
            <a:r>
              <a:rPr lang="en-US" dirty="0" smtClean="0">
                <a:cs typeface="Times New Roman" pitchFamily="18" charset="0"/>
              </a:rPr>
              <a:t> the wet process require a lot of investments and bigger plants .</a:t>
            </a:r>
          </a:p>
          <a:p>
            <a:pPr algn="just"/>
            <a:r>
              <a:rPr lang="en-US" dirty="0" smtClean="0">
                <a:cs typeface="Times New Roman" pitchFamily="18" charset="0"/>
              </a:rPr>
              <a:t>Not used commonly</a:t>
            </a:r>
          </a:p>
          <a:p>
            <a:pPr algn="just"/>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Autofit/>
          </a:bodyPr>
          <a:lstStyle/>
          <a:p>
            <a:pPr algn="ctr"/>
            <a:r>
              <a:rPr lang="en-US" sz="4000" b="1" u="sng" dirty="0" smtClean="0">
                <a:solidFill>
                  <a:schemeClr val="tx1"/>
                </a:solidFill>
                <a:latin typeface="Times New Roman" pitchFamily="18" charset="0"/>
                <a:cs typeface="Times New Roman" pitchFamily="18" charset="0"/>
              </a:rPr>
              <a:t>OPTIMUM WASTE PLASTIC CONTENT</a:t>
            </a:r>
            <a:br>
              <a:rPr lang="en-US" sz="4000" b="1" u="sng" dirty="0" smtClean="0">
                <a:solidFill>
                  <a:schemeClr val="tx1"/>
                </a:solidFill>
                <a:latin typeface="Times New Roman" pitchFamily="18" charset="0"/>
                <a:cs typeface="Times New Roman" pitchFamily="18" charset="0"/>
              </a:rPr>
            </a:b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554480"/>
            <a:ext cx="8229600" cy="4389120"/>
          </a:xfrm>
        </p:spPr>
        <p:txBody>
          <a:bodyPr/>
          <a:lstStyle/>
          <a:p>
            <a:r>
              <a:rPr lang="en-US" dirty="0" smtClean="0">
                <a:cs typeface="Times New Roman" pitchFamily="18" charset="0"/>
              </a:rPr>
              <a:t>Optimum waste plastic content is the percent by weight at which the stability of the plastic modified bitumen is maximum .Chart below shows the variation of stability with the percentage of waste plastic. </a:t>
            </a:r>
          </a:p>
          <a:p>
            <a:endParaRPr lang="en-US" dirty="0"/>
          </a:p>
        </p:txBody>
      </p:sp>
      <p:pic>
        <p:nvPicPr>
          <p:cNvPr id="4" name="Picture 3"/>
          <p:cNvPicPr/>
          <p:nvPr/>
        </p:nvPicPr>
        <p:blipFill>
          <a:blip r:embed="rId2"/>
          <a:srcRect/>
          <a:stretch>
            <a:fillRect/>
          </a:stretch>
        </p:blipFill>
        <p:spPr bwMode="auto">
          <a:xfrm>
            <a:off x="990600" y="3429000"/>
            <a:ext cx="7086600" cy="282136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371600" y="6324600"/>
            <a:ext cx="6629400" cy="369332"/>
          </a:xfrm>
          <a:prstGeom prst="rect">
            <a:avLst/>
          </a:prstGeom>
          <a:noFill/>
        </p:spPr>
        <p:txBody>
          <a:bodyPr wrap="square" rtlCol="0">
            <a:spAutoFit/>
          </a:bodyPr>
          <a:lstStyle/>
          <a:p>
            <a:pPr algn="ctr"/>
            <a:r>
              <a:rPr lang="en-US" dirty="0" smtClean="0"/>
              <a:t>(source: Reference 2)</a:t>
            </a:r>
            <a:endParaRPr lang="en-US" dirty="0"/>
          </a:p>
        </p:txBody>
      </p:sp>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u="sng" dirty="0" smtClean="0">
                <a:solidFill>
                  <a:schemeClr val="tx1"/>
                </a:solidFill>
                <a:latin typeface="Times New Roman" pitchFamily="18" charset="0"/>
                <a:cs typeface="Times New Roman" pitchFamily="18" charset="0"/>
              </a:rPr>
              <a:t>CHARACTERISTICS OF PLASTIC COATED AGGREGATE</a:t>
            </a:r>
            <a:endParaRPr lang="en-US" sz="4000" u="sng" dirty="0">
              <a:solidFill>
                <a:schemeClr val="tx1"/>
              </a:solidFill>
              <a:latin typeface="Times New Roman" pitchFamily="18" charset="0"/>
              <a:cs typeface="Times New Roman" pitchFamily="18" charset="0"/>
            </a:endParaRPr>
          </a:p>
        </p:txBody>
      </p:sp>
      <p:graphicFrame>
        <p:nvGraphicFramePr>
          <p:cNvPr id="5" name="Content Placeholder 4"/>
          <p:cNvGraphicFramePr>
            <a:graphicFrameLocks noGrp="1"/>
          </p:cNvGraphicFramePr>
          <p:nvPr>
            <p:ph idx="1"/>
          </p:nvPr>
        </p:nvGraphicFramePr>
        <p:xfrm>
          <a:off x="533400" y="2286002"/>
          <a:ext cx="8153400" cy="3404064"/>
        </p:xfrm>
        <a:graphic>
          <a:graphicData uri="http://schemas.openxmlformats.org/drawingml/2006/table">
            <a:tbl>
              <a:tblPr firstRow="1" bandRow="1">
                <a:tableStyleId>{5C22544A-7EE6-4342-B048-85BDC9FD1C3A}</a:tableStyleId>
              </a:tblPr>
              <a:tblGrid>
                <a:gridCol w="1630680"/>
                <a:gridCol w="1630680"/>
                <a:gridCol w="1630680"/>
                <a:gridCol w="1630680"/>
                <a:gridCol w="1630680"/>
              </a:tblGrid>
              <a:tr h="1379523">
                <a:tc>
                  <a:txBody>
                    <a:bodyPr/>
                    <a:lstStyle/>
                    <a:p>
                      <a:r>
                        <a:rPr kumimoji="0" lang="en-US" sz="1800" b="1" kern="1200" dirty="0" smtClean="0">
                          <a:solidFill>
                            <a:schemeClr val="lt1"/>
                          </a:solidFill>
                          <a:latin typeface="+mn-lt"/>
                          <a:ea typeface="+mn-ea"/>
                          <a:cs typeface="+mn-cs"/>
                        </a:rPr>
                        <a:t>Stone Aggregate </a:t>
                      </a:r>
                      <a:endParaRPr lang="en-US" dirty="0"/>
                    </a:p>
                  </a:txBody>
                  <a:tcPr/>
                </a:tc>
                <a:tc>
                  <a:txBody>
                    <a:bodyPr/>
                    <a:lstStyle/>
                    <a:p>
                      <a:pPr marL="0" marR="0" algn="just">
                        <a:lnSpc>
                          <a:spcPct val="150000"/>
                        </a:lnSpc>
                        <a:spcBef>
                          <a:spcPts val="0"/>
                        </a:spcBef>
                        <a:spcAft>
                          <a:spcPts val="0"/>
                        </a:spcAft>
                      </a:pPr>
                      <a:r>
                        <a:rPr lang="en-US" sz="1800" dirty="0" smtClean="0">
                          <a:latin typeface="Calibri"/>
                          <a:ea typeface="Calibri"/>
                          <a:cs typeface="Times New Roman"/>
                        </a:rPr>
                        <a:t>Percentage</a:t>
                      </a:r>
                      <a:r>
                        <a:rPr lang="en-US" sz="1800" baseline="0" dirty="0" smtClean="0">
                          <a:latin typeface="Calibri"/>
                          <a:ea typeface="Calibri"/>
                          <a:cs typeface="Times New Roman"/>
                        </a:rPr>
                        <a:t> of plastic</a:t>
                      </a:r>
                      <a:endParaRPr lang="en-US" sz="1800" dirty="0">
                        <a:latin typeface="Calibri"/>
                        <a:ea typeface="Calibri"/>
                        <a:cs typeface="Times New Roman"/>
                      </a:endParaRPr>
                    </a:p>
                  </a:txBody>
                  <a:tcPr marL="68580" marR="68580" marT="0" marB="0"/>
                </a:tc>
                <a:tc>
                  <a:txBody>
                    <a:bodyPr/>
                    <a:lstStyle/>
                    <a:p>
                      <a:pPr marL="0" marR="0" algn="just">
                        <a:lnSpc>
                          <a:spcPct val="150000"/>
                        </a:lnSpc>
                        <a:spcBef>
                          <a:spcPts val="0"/>
                        </a:spcBef>
                        <a:spcAft>
                          <a:spcPts val="0"/>
                        </a:spcAft>
                      </a:pPr>
                      <a:r>
                        <a:rPr lang="en-US" sz="1800" dirty="0" smtClean="0">
                          <a:latin typeface="Calibri"/>
                          <a:ea typeface="Calibri"/>
                          <a:cs typeface="Times New Roman"/>
                        </a:rPr>
                        <a:t>Aggregate</a:t>
                      </a:r>
                      <a:r>
                        <a:rPr lang="en-US" sz="1800" baseline="0" dirty="0" smtClean="0">
                          <a:latin typeface="Calibri"/>
                          <a:ea typeface="Calibri"/>
                          <a:cs typeface="Times New Roman"/>
                        </a:rPr>
                        <a:t>  impact value</a:t>
                      </a:r>
                      <a:endParaRPr lang="en-US" sz="1800" dirty="0">
                        <a:latin typeface="Calibri"/>
                        <a:ea typeface="Calibri"/>
                        <a:cs typeface="Times New Roman"/>
                      </a:endParaRPr>
                    </a:p>
                  </a:txBody>
                  <a:tcPr marL="68580" marR="68580" marT="0" marB="0"/>
                </a:tc>
                <a:tc>
                  <a:txBody>
                    <a:bodyPr/>
                    <a:lstStyle/>
                    <a:p>
                      <a:r>
                        <a:rPr kumimoji="0" lang="en-US" sz="1800" b="1" kern="1200" dirty="0" smtClean="0">
                          <a:solidFill>
                            <a:schemeClr val="lt1"/>
                          </a:solidFill>
                          <a:latin typeface="+mn-lt"/>
                          <a:ea typeface="+mn-ea"/>
                          <a:cs typeface="+mn-cs"/>
                        </a:rPr>
                        <a:t>Aggregate Crushing Test </a:t>
                      </a:r>
                      <a:endParaRPr lang="en-US" dirty="0"/>
                    </a:p>
                  </a:txBody>
                  <a:tcPr/>
                </a:tc>
                <a:tc>
                  <a:txBody>
                    <a:bodyPr/>
                    <a:lstStyle/>
                    <a:p>
                      <a:r>
                        <a:rPr kumimoji="0" lang="en-US" sz="1800" b="1" kern="1200" dirty="0" smtClean="0">
                          <a:solidFill>
                            <a:schemeClr val="lt1"/>
                          </a:solidFill>
                          <a:latin typeface="+mn-lt"/>
                          <a:ea typeface="+mn-ea"/>
                          <a:cs typeface="+mn-cs"/>
                        </a:rPr>
                        <a:t>Los Angel’s Abrasion Value </a:t>
                      </a:r>
                      <a:endParaRPr lang="en-US" dirty="0"/>
                    </a:p>
                  </a:txBody>
                  <a:tcPr/>
                </a:tc>
              </a:tr>
              <a:tr h="1058875">
                <a:tc>
                  <a:txBody>
                    <a:bodyPr/>
                    <a:lstStyle/>
                    <a:p>
                      <a:r>
                        <a:rPr kumimoji="0" lang="en-US" sz="2000" b="1" kern="1200" dirty="0" smtClean="0">
                          <a:solidFill>
                            <a:schemeClr val="dk1"/>
                          </a:solidFill>
                          <a:latin typeface="Times New Roman" pitchFamily="18" charset="0"/>
                          <a:ea typeface="+mn-ea"/>
                          <a:cs typeface="Times New Roman" pitchFamily="18" charset="0"/>
                        </a:rPr>
                        <a:t>Without plastic coating </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0</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25.4</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26%</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37%</a:t>
                      </a:r>
                      <a:endParaRPr lang="en-US" sz="2000" dirty="0">
                        <a:latin typeface="Times New Roman" pitchFamily="18" charset="0"/>
                        <a:cs typeface="Times New Roman" pitchFamily="18" charset="0"/>
                      </a:endParaRPr>
                    </a:p>
                  </a:txBody>
                  <a:tcPr/>
                </a:tc>
              </a:tr>
              <a:tr h="965666">
                <a:tc>
                  <a:txBody>
                    <a:bodyPr/>
                    <a:lstStyle/>
                    <a:p>
                      <a:r>
                        <a:rPr kumimoji="0" lang="en-US" sz="2000" b="1" kern="1200" dirty="0" smtClean="0">
                          <a:solidFill>
                            <a:schemeClr val="dk1"/>
                          </a:solidFill>
                          <a:latin typeface="Times New Roman" pitchFamily="18" charset="0"/>
                          <a:ea typeface="+mn-ea"/>
                          <a:cs typeface="Times New Roman" pitchFamily="18" charset="0"/>
                        </a:rPr>
                        <a:t>With plastic coating </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2%</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18.50</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20%</a:t>
                      </a:r>
                      <a:endParaRPr lang="en-US" sz="2000" dirty="0">
                        <a:latin typeface="Times New Roman" pitchFamily="18" charset="0"/>
                        <a:cs typeface="Times New Roman" pitchFamily="18" charset="0"/>
                      </a:endParaRPr>
                    </a:p>
                  </a:txBody>
                  <a:tcPr/>
                </a:tc>
                <a:tc>
                  <a:txBody>
                    <a:bodyPr/>
                    <a:lstStyle/>
                    <a:p>
                      <a:r>
                        <a:rPr lang="en-US" sz="2000" dirty="0" smtClean="0">
                          <a:latin typeface="Times New Roman" pitchFamily="18" charset="0"/>
                          <a:cs typeface="Times New Roman" pitchFamily="18" charset="0"/>
                        </a:rPr>
                        <a:t>29%</a:t>
                      </a:r>
                      <a:endParaRPr lang="en-US" sz="2000" dirty="0">
                        <a:latin typeface="Times New Roman" pitchFamily="18" charset="0"/>
                        <a:cs typeface="Times New Roman" pitchFamily="18" charset="0"/>
                      </a:endParaRPr>
                    </a:p>
                  </a:txBody>
                  <a:tcPr/>
                </a:tc>
              </a:tr>
            </a:tbl>
          </a:graphicData>
        </a:graphic>
      </p:graphicFrame>
      <p:sp>
        <p:nvSpPr>
          <p:cNvPr id="9217" name="Rectangle 1"/>
          <p:cNvSpPr>
            <a:spLocks noChangeArrowheads="1"/>
          </p:cNvSpPr>
          <p:nvPr/>
        </p:nvSpPr>
        <p:spPr bwMode="auto">
          <a:xfrm>
            <a:off x="0" y="6096000"/>
            <a:ext cx="7778091"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3763963" algn="l"/>
                <a:tab pos="5943600" algn="r"/>
              </a:tabLst>
            </a:pPr>
            <a:r>
              <a:rPr lang="en-US" sz="1200" dirty="0" smtClean="0">
                <a:solidFill>
                  <a:srgbClr val="000000"/>
                </a:solidFill>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SOURCE: PROGRAMME OBJECTIVE SERIES: PROBES/122/2008-2009.)</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524000"/>
          </a:xfrm>
        </p:spPr>
        <p:txBody>
          <a:bodyPr>
            <a:noAutofit/>
          </a:bodyPr>
          <a:lstStyle/>
          <a:p>
            <a:pPr algn="ctr"/>
            <a:r>
              <a:rPr lang="en-US" sz="3600" b="1" dirty="0" smtClean="0">
                <a:solidFill>
                  <a:schemeClr val="tx1"/>
                </a:solidFill>
                <a:latin typeface="Times New Roman" pitchFamily="18" charset="0"/>
                <a:cs typeface="Times New Roman" pitchFamily="18" charset="0"/>
              </a:rPr>
              <a:t/>
            </a:r>
            <a:br>
              <a:rPr lang="en-US" sz="3600" b="1" dirty="0" smtClean="0">
                <a:solidFill>
                  <a:schemeClr val="tx1"/>
                </a:solidFill>
                <a:latin typeface="Times New Roman" pitchFamily="18" charset="0"/>
                <a:cs typeface="Times New Roman" pitchFamily="18" charset="0"/>
              </a:rPr>
            </a:br>
            <a:r>
              <a:rPr lang="en-US" sz="3600" b="1" dirty="0" smtClean="0">
                <a:solidFill>
                  <a:schemeClr val="tx1"/>
                </a:solidFill>
                <a:latin typeface="Times New Roman" pitchFamily="18" charset="0"/>
                <a:cs typeface="Times New Roman" pitchFamily="18" charset="0"/>
              </a:rPr>
              <a:t/>
            </a:r>
            <a:br>
              <a:rPr lang="en-US" sz="3600" b="1" dirty="0" smtClean="0">
                <a:solidFill>
                  <a:schemeClr val="tx1"/>
                </a:solidFill>
                <a:latin typeface="Times New Roman" pitchFamily="18" charset="0"/>
                <a:cs typeface="Times New Roman" pitchFamily="18" charset="0"/>
              </a:rPr>
            </a:br>
            <a:r>
              <a:rPr lang="en-US" sz="3600" b="1" dirty="0" smtClean="0">
                <a:solidFill>
                  <a:schemeClr val="tx1"/>
                </a:solidFill>
                <a:latin typeface="Times New Roman" pitchFamily="18" charset="0"/>
                <a:cs typeface="Times New Roman" pitchFamily="18" charset="0"/>
              </a:rPr>
              <a:t/>
            </a:r>
            <a:br>
              <a:rPr lang="en-US" sz="3600" b="1" dirty="0" smtClean="0">
                <a:solidFill>
                  <a:schemeClr val="tx1"/>
                </a:solidFill>
                <a:latin typeface="Times New Roman" pitchFamily="18" charset="0"/>
                <a:cs typeface="Times New Roman" pitchFamily="18" charset="0"/>
              </a:rPr>
            </a:br>
            <a:r>
              <a:rPr lang="en-US" sz="3600" b="1" dirty="0" smtClean="0">
                <a:solidFill>
                  <a:schemeClr val="tx1"/>
                </a:solidFill>
                <a:latin typeface="Times New Roman" pitchFamily="18" charset="0"/>
                <a:cs typeface="Times New Roman" pitchFamily="18" charset="0"/>
              </a:rPr>
              <a:t/>
            </a:r>
            <a:br>
              <a:rPr lang="en-US" sz="3600" b="1" dirty="0" smtClean="0">
                <a:solidFill>
                  <a:schemeClr val="tx1"/>
                </a:solidFill>
                <a:latin typeface="Times New Roman" pitchFamily="18" charset="0"/>
                <a:cs typeface="Times New Roman" pitchFamily="18" charset="0"/>
              </a:rPr>
            </a:br>
            <a:r>
              <a:rPr lang="en-US" sz="3600" b="1" dirty="0" smtClean="0">
                <a:solidFill>
                  <a:schemeClr val="tx1"/>
                </a:solidFill>
                <a:latin typeface="Times New Roman" pitchFamily="18" charset="0"/>
                <a:cs typeface="Times New Roman" pitchFamily="18" charset="0"/>
              </a:rPr>
              <a:t/>
            </a:r>
            <a:br>
              <a:rPr lang="en-US" sz="3600" b="1" dirty="0" smtClean="0">
                <a:solidFill>
                  <a:schemeClr val="tx1"/>
                </a:solidFill>
                <a:latin typeface="Times New Roman" pitchFamily="18" charset="0"/>
                <a:cs typeface="Times New Roman" pitchFamily="18" charset="0"/>
              </a:rPr>
            </a:br>
            <a:r>
              <a:rPr lang="en-US" sz="3600" b="1" dirty="0" smtClean="0">
                <a:solidFill>
                  <a:schemeClr val="tx1"/>
                </a:solidFill>
                <a:latin typeface="Times New Roman" pitchFamily="18" charset="0"/>
                <a:cs typeface="Times New Roman" pitchFamily="18" charset="0"/>
              </a:rPr>
              <a:t/>
            </a:r>
            <a:br>
              <a:rPr lang="en-US" sz="3600" b="1" dirty="0" smtClean="0">
                <a:solidFill>
                  <a:schemeClr val="tx1"/>
                </a:solidFill>
                <a:latin typeface="Times New Roman" pitchFamily="18" charset="0"/>
                <a:cs typeface="Times New Roman" pitchFamily="18" charset="0"/>
              </a:rPr>
            </a:br>
            <a:r>
              <a:rPr lang="en-US" sz="3600" b="1" dirty="0" smtClean="0">
                <a:solidFill>
                  <a:schemeClr val="tx1"/>
                </a:solidFill>
                <a:latin typeface="Times New Roman" pitchFamily="18" charset="0"/>
                <a:cs typeface="Times New Roman" pitchFamily="18" charset="0"/>
              </a:rPr>
              <a:t>Comparison between plastic roads and conventional bituminous roads.</a:t>
            </a:r>
            <a:r>
              <a:rPr lang="en-US" sz="3600" dirty="0" smtClean="0">
                <a:solidFill>
                  <a:schemeClr val="tx1"/>
                </a:solidFill>
                <a:latin typeface="Times New Roman" pitchFamily="18" charset="0"/>
                <a:cs typeface="Times New Roman" pitchFamily="18" charset="0"/>
              </a:rPr>
              <a:t/>
            </a:r>
            <a:br>
              <a:rPr lang="en-US" sz="3600" dirty="0" smtClean="0">
                <a:solidFill>
                  <a:schemeClr val="tx1"/>
                </a:solidFill>
                <a:latin typeface="Times New Roman" pitchFamily="18" charset="0"/>
                <a:cs typeface="Times New Roman" pitchFamily="18" charset="0"/>
              </a:rPr>
            </a:br>
            <a:endParaRPr lang="en-US" sz="3600"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2164080"/>
            <a:ext cx="8229600" cy="4389120"/>
          </a:xfrm>
        </p:spPr>
        <p:txBody>
          <a:bodyPr/>
          <a:lstStyle/>
          <a:p>
            <a:r>
              <a:rPr lang="en-US" dirty="0" smtClean="0">
                <a:latin typeface="Times New Roman" pitchFamily="18" charset="0"/>
                <a:cs typeface="Times New Roman" pitchFamily="18" charset="0"/>
              </a:rPr>
              <a:t>Roads laid with plastic waste mix are found to be better than the conventional ones.</a:t>
            </a:r>
          </a:p>
          <a:p>
            <a:r>
              <a:rPr lang="en-US" dirty="0" smtClean="0">
                <a:latin typeface="Times New Roman" pitchFamily="18" charset="0"/>
                <a:cs typeface="Times New Roman" pitchFamily="18" charset="0"/>
              </a:rPr>
              <a:t>The durability of the roads laid out with shredded plastic waste is much more compared with roads with asphalt with the ordinary mix. </a:t>
            </a:r>
          </a:p>
          <a:p>
            <a:r>
              <a:rPr lang="en-US" dirty="0" smtClean="0">
                <a:latin typeface="Times New Roman" pitchFamily="18" charset="0"/>
                <a:cs typeface="Times New Roman" pitchFamily="18" charset="0"/>
              </a:rPr>
              <a:t>While a normal 'highway quality' road lasts four to five years it is claimed that plastic-bitumen roads can last up to 10 years.</a:t>
            </a:r>
            <a:endParaRPr lang="en-US" dirty="0">
              <a:latin typeface="Times New Roman" pitchFamily="18" charset="0"/>
              <a:cs typeface="Times New Roman" pitchFamily="18" charset="0"/>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Autofit/>
          </a:bodyPr>
          <a:lstStyle/>
          <a:p>
            <a:pPr algn="ctr"/>
            <a:r>
              <a:rPr lang="en-US" sz="3200" b="1" u="sng" dirty="0" smtClean="0">
                <a:solidFill>
                  <a:schemeClr val="tx1"/>
                </a:solidFill>
                <a:latin typeface="Times New Roman" pitchFamily="18" charset="0"/>
                <a:cs typeface="Times New Roman" pitchFamily="18" charset="0"/>
              </a:rPr>
              <a:t>BENEFITS OF WASTE PLASTIC ROADS</a:t>
            </a:r>
            <a:endParaRPr lang="en-US" sz="3200"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Font typeface="Wingdings" pitchFamily="2" charset="2"/>
              <a:buChar char="Ø"/>
            </a:pPr>
            <a:r>
              <a:rPr lang="en-US" b="1" u="sng" dirty="0" smtClean="0">
                <a:cs typeface="Times New Roman" pitchFamily="18" charset="0"/>
              </a:rPr>
              <a:t>Environmental benefits</a:t>
            </a:r>
          </a:p>
          <a:p>
            <a:pPr>
              <a:buNone/>
            </a:pPr>
            <a:endParaRPr lang="en-US" b="1" u="sng" dirty="0" smtClean="0">
              <a:cs typeface="Times New Roman" pitchFamily="18" charset="0"/>
            </a:endParaRPr>
          </a:p>
          <a:p>
            <a:r>
              <a:rPr lang="en-US" dirty="0" smtClean="0">
                <a:cs typeface="Times New Roman" pitchFamily="18" charset="0"/>
              </a:rPr>
              <a:t>Today, plastic waste treatment is largely hazardous to the environment as most of the plastic is burnt resulting is toxic gases being released in the environment. By effectively managing the collection, separation and processing of plastic waste, the environmental damages can be limited by eliminating the waste from our streets</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914400"/>
            <a:ext cx="8229600" cy="4389437"/>
          </a:xfrm>
        </p:spPr>
        <p:txBody>
          <a:bodyPr/>
          <a:lstStyle/>
          <a:p>
            <a:pPr>
              <a:buFont typeface="Wingdings" pitchFamily="2" charset="2"/>
              <a:buChar char="Ø"/>
            </a:pPr>
            <a:r>
              <a:rPr lang="en-US" sz="2800" b="1" u="sng" dirty="0" smtClean="0">
                <a:latin typeface="Times New Roman" pitchFamily="18" charset="0"/>
                <a:cs typeface="Times New Roman" pitchFamily="18" charset="0"/>
              </a:rPr>
              <a:t>MSWM (Municipal Solid Waste Management)</a:t>
            </a:r>
          </a:p>
          <a:p>
            <a:endParaRPr lang="en-US" dirty="0" smtClean="0"/>
          </a:p>
          <a:p>
            <a:r>
              <a:rPr lang="en-US" dirty="0" smtClean="0">
                <a:cs typeface="Times New Roman" pitchFamily="18" charset="0"/>
              </a:rPr>
              <a:t>At present only 20% of the MSW is converted into compost. This can be considerably increased to 80-85% and more by systematically managing the plastic waste.</a:t>
            </a:r>
          </a:p>
          <a:p>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ly-ash-in-concrete.jpg"/>
          <p:cNvPicPr>
            <a:picLocks noChangeAspect="1"/>
          </p:cNvPicPr>
          <p:nvPr/>
        </p:nvPicPr>
        <p:blipFill>
          <a:blip r:embed="rId2"/>
          <a:stretch>
            <a:fillRect/>
          </a:stretch>
        </p:blipFill>
        <p:spPr>
          <a:xfrm>
            <a:off x="257006" y="170596"/>
            <a:ext cx="8729522" cy="6230204"/>
          </a:xfrm>
          <a:prstGeom prst="rect">
            <a:avLst/>
          </a:prstGeom>
        </p:spPr>
      </p:pic>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143001"/>
            <a:ext cx="8229600" cy="5181600"/>
          </a:xfrm>
        </p:spPr>
        <p:txBody>
          <a:bodyPr>
            <a:normAutofit/>
          </a:bodyPr>
          <a:lstStyle/>
          <a:p>
            <a:pPr>
              <a:buFont typeface="Wingdings" pitchFamily="2" charset="2"/>
              <a:buChar char="Ø"/>
            </a:pPr>
            <a:r>
              <a:rPr lang="en-US" sz="3600" b="1" u="sng" dirty="0" smtClean="0">
                <a:latin typeface="Times New Roman" pitchFamily="18" charset="0"/>
                <a:cs typeface="Times New Roman" pitchFamily="18" charset="0"/>
              </a:rPr>
              <a:t>National Economy</a:t>
            </a:r>
          </a:p>
          <a:p>
            <a:endParaRPr lang="en-US" dirty="0" smtClean="0"/>
          </a:p>
          <a:p>
            <a:pPr algn="just">
              <a:lnSpc>
                <a:spcPct val="90000"/>
              </a:lnSpc>
            </a:pPr>
            <a:r>
              <a:rPr lang="en-US" sz="2400" dirty="0" smtClean="0">
                <a:cs typeface="Times New Roman" pitchFamily="18" charset="0"/>
              </a:rPr>
              <a:t>India spends Rs 35,000 crores  a year on road construction and repair, including Rs 100,000 crores a year just on maintenance.</a:t>
            </a:r>
          </a:p>
          <a:p>
            <a:r>
              <a:rPr lang="en-US" sz="2400" dirty="0" smtClean="0">
                <a:cs typeface="Times New Roman" pitchFamily="18" charset="0"/>
              </a:rPr>
              <a:t>Roads lasting 2-3 times longer, will save us  Rs 33,000 crores a year in repairs, plus reduced vehicle wear and tear.</a:t>
            </a:r>
          </a:p>
          <a:p>
            <a:r>
              <a:rPr lang="en-US" sz="2400" dirty="0" smtClean="0">
                <a:cs typeface="Times New Roman" pitchFamily="18" charset="0"/>
              </a:rPr>
              <a:t>8% by weight of plastic waste in bitumen = a saving of 0.4% of bitumen by weight in roads.</a:t>
            </a:r>
            <a:endParaRPr lang="en-US" dirty="0">
              <a:cs typeface="Times New Roman" pitchFamily="18" charset="0"/>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b="1" u="sng" dirty="0" smtClean="0">
                <a:solidFill>
                  <a:schemeClr val="tx1"/>
                </a:solidFill>
                <a:latin typeface="Times New Roman" pitchFamily="18" charset="0"/>
                <a:cs typeface="Times New Roman" pitchFamily="18" charset="0"/>
              </a:rPr>
              <a:t>CASE STUDIES</a:t>
            </a:r>
            <a:endParaRPr lang="en-US"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30680"/>
            <a:ext cx="8229600" cy="4389120"/>
          </a:xfrm>
        </p:spPr>
        <p:txBody>
          <a:bodyPr/>
          <a:lstStyle/>
          <a:p>
            <a:r>
              <a:rPr lang="en-US" sz="3200" b="1" dirty="0" smtClean="0"/>
              <a:t>Site-1</a:t>
            </a:r>
            <a:r>
              <a:rPr lang="en-US" b="1" dirty="0" smtClean="0"/>
              <a:t>	</a:t>
            </a:r>
            <a:endParaRPr lang="en-US" dirty="0" smtClean="0"/>
          </a:p>
          <a:p>
            <a:pPr lvl="0"/>
            <a:r>
              <a:rPr lang="en-US" sz="2000" dirty="0" smtClean="0">
                <a:cs typeface="Times New Roman" pitchFamily="18" charset="0"/>
              </a:rPr>
              <a:t>Place: Canteen road, TCE, Madurai</a:t>
            </a:r>
          </a:p>
          <a:p>
            <a:r>
              <a:rPr lang="en-US" sz="2000" dirty="0" smtClean="0">
                <a:cs typeface="Times New Roman" pitchFamily="18" charset="0"/>
              </a:rPr>
              <a:t>Road laying authority: </a:t>
            </a:r>
            <a:r>
              <a:rPr lang="en-US" sz="2000" dirty="0" err="1" smtClean="0">
                <a:cs typeface="Times New Roman" pitchFamily="18" charset="0"/>
              </a:rPr>
              <a:t>Thiagarajar</a:t>
            </a:r>
            <a:r>
              <a:rPr lang="en-US" sz="2000" dirty="0" smtClean="0">
                <a:cs typeface="Times New Roman" pitchFamily="18" charset="0"/>
              </a:rPr>
              <a:t> College of Engineering, Madurai</a:t>
            </a:r>
          </a:p>
          <a:p>
            <a:pPr lvl="0"/>
            <a:r>
              <a:rPr lang="en-US" sz="2000" dirty="0" smtClean="0">
                <a:cs typeface="Times New Roman" pitchFamily="18" charset="0"/>
              </a:rPr>
              <a:t>Date of Road Laying: January 2006</a:t>
            </a:r>
          </a:p>
          <a:p>
            <a:r>
              <a:rPr lang="en-US" sz="2000" dirty="0" smtClean="0">
                <a:cs typeface="Times New Roman" pitchFamily="18" charset="0"/>
              </a:rPr>
              <a:t>Road length: 600 meter</a:t>
            </a:r>
          </a:p>
        </p:txBody>
      </p:sp>
      <p:pic>
        <p:nvPicPr>
          <p:cNvPr id="4" name="Picture 2"/>
          <p:cNvPicPr>
            <a:picLocks noChangeAspect="1" noChangeArrowheads="1"/>
          </p:cNvPicPr>
          <p:nvPr/>
        </p:nvPicPr>
        <p:blipFill>
          <a:blip r:embed="rId2"/>
          <a:srcRect/>
          <a:stretch>
            <a:fillRect/>
          </a:stretch>
        </p:blipFill>
        <p:spPr bwMode="auto">
          <a:xfrm>
            <a:off x="2514600" y="3657600"/>
            <a:ext cx="3984258" cy="2209800"/>
          </a:xfrm>
          <a:prstGeom prst="rect">
            <a:avLst/>
          </a:prstGeom>
          <a:noFill/>
          <a:ln w="9525">
            <a:noFill/>
            <a:miter lim="800000"/>
            <a:headEnd/>
            <a:tailEnd/>
          </a:ln>
          <a:effectLst/>
        </p:spPr>
      </p:pic>
      <p:sp>
        <p:nvSpPr>
          <p:cNvPr id="5" name="TextBox 4"/>
          <p:cNvSpPr txBox="1"/>
          <p:nvPr/>
        </p:nvSpPr>
        <p:spPr>
          <a:xfrm>
            <a:off x="381000" y="5906869"/>
            <a:ext cx="8305800" cy="646331"/>
          </a:xfrm>
          <a:prstGeom prst="rect">
            <a:avLst/>
          </a:prstGeom>
          <a:noFill/>
        </p:spPr>
        <p:txBody>
          <a:bodyPr wrap="square" rtlCol="0">
            <a:spAutoFit/>
          </a:bodyPr>
          <a:lstStyle/>
          <a:p>
            <a:pPr algn="ctr"/>
            <a:r>
              <a:rPr lang="en-US" dirty="0" smtClean="0"/>
              <a:t>( Source: Performance Evaluation of Polymer Coated Bitumen Built Roads PROBES/122/2008-2009)</a:t>
            </a:r>
            <a:endParaRPr lang="en-US" dirty="0"/>
          </a:p>
        </p:txBody>
      </p:sp>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381000" y="381000"/>
            <a:ext cx="8153400" cy="4876800"/>
          </a:xfrm>
        </p:spPr>
        <p:txBody>
          <a:bodyPr/>
          <a:lstStyle/>
          <a:p>
            <a:r>
              <a:rPr lang="en-US" sz="3200" b="1" dirty="0" smtClean="0">
                <a:latin typeface="Times New Roman" pitchFamily="18" charset="0"/>
                <a:cs typeface="Times New Roman" pitchFamily="18" charset="0"/>
              </a:rPr>
              <a:t>Site-2</a:t>
            </a:r>
          </a:p>
          <a:p>
            <a:r>
              <a:rPr lang="en-US" dirty="0" smtClean="0">
                <a:cs typeface="Times New Roman" pitchFamily="18" charset="0"/>
              </a:rPr>
              <a:t>Place: Bangalore - Mysore state Highway</a:t>
            </a:r>
          </a:p>
          <a:p>
            <a:endParaRPr lang="en-US" dirty="0" smtClean="0"/>
          </a:p>
          <a:p>
            <a:endParaRPr lang="en-US" dirty="0" smtClean="0"/>
          </a:p>
          <a:p>
            <a:endParaRPr lang="en-US" dirty="0"/>
          </a:p>
        </p:txBody>
      </p:sp>
      <p:pic>
        <p:nvPicPr>
          <p:cNvPr id="9" name="Picture 4"/>
          <p:cNvPicPr>
            <a:picLocks noChangeAspect="1" noChangeArrowheads="1"/>
          </p:cNvPicPr>
          <p:nvPr/>
        </p:nvPicPr>
        <p:blipFill>
          <a:blip r:embed="rId2"/>
          <a:srcRect/>
          <a:stretch>
            <a:fillRect/>
          </a:stretch>
        </p:blipFill>
        <p:spPr bwMode="auto">
          <a:xfrm>
            <a:off x="838200" y="1752598"/>
            <a:ext cx="7484014" cy="4495801"/>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ransition>
    <p:wipe dir="d"/>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ctr"/>
            <a:r>
              <a:rPr lang="en-US" sz="4800" b="1" u="sng" dirty="0" smtClean="0">
                <a:solidFill>
                  <a:schemeClr val="tx1"/>
                </a:solidFill>
                <a:latin typeface="Times New Roman" pitchFamily="18" charset="0"/>
                <a:cs typeface="Times New Roman" pitchFamily="18" charset="0"/>
              </a:rPr>
              <a:t>CONCLUSIONS</a:t>
            </a:r>
            <a:endParaRPr lang="en-US" sz="48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783080"/>
            <a:ext cx="8229600" cy="4389120"/>
          </a:xfrm>
        </p:spPr>
        <p:txBody>
          <a:bodyPr/>
          <a:lstStyle/>
          <a:p>
            <a:pPr algn="just"/>
            <a:r>
              <a:rPr lang="en-US" dirty="0" smtClean="0"/>
              <a:t> </a:t>
            </a:r>
            <a:r>
              <a:rPr lang="en-US" dirty="0" smtClean="0">
                <a:cs typeface="Times New Roman" pitchFamily="18" charset="0"/>
              </a:rPr>
              <a:t>The use of waste plastics for pavement is one of the best methods for easy disposal of waste plastics.</a:t>
            </a:r>
          </a:p>
          <a:p>
            <a:pPr algn="just"/>
            <a:r>
              <a:rPr lang="en-US" dirty="0" smtClean="0">
                <a:cs typeface="Times New Roman" pitchFamily="18" charset="0"/>
              </a:rPr>
              <a:t>The use of the innovative technology not only strengthened the road construction but also increased the road life as well as will help to improve the environment and also creating a source of income.</a:t>
            </a:r>
          </a:p>
          <a:p>
            <a:pPr algn="just"/>
            <a:r>
              <a:rPr lang="en-US" dirty="0" smtClean="0">
                <a:cs typeface="Times New Roman" pitchFamily="18" charset="0"/>
              </a:rPr>
              <a:t> It is hoped that in near future we will have strong, durable and eco-friendly roads which will relieve the earth from all type of plastic-waste.</a:t>
            </a:r>
          </a:p>
          <a:p>
            <a:pPr algn="just"/>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8200" y="1371601"/>
            <a:ext cx="7391400" cy="4953000"/>
          </a:xfrm>
        </p:spPr>
        <p:txBody>
          <a:bodyPr/>
          <a:lstStyle/>
          <a:p>
            <a:pPr algn="ctr">
              <a:buNone/>
            </a:pPr>
            <a:r>
              <a:rPr lang="en-US" dirty="0" smtClean="0"/>
              <a:t>                                       </a:t>
            </a:r>
          </a:p>
          <a:p>
            <a:pPr algn="ctr">
              <a:buNone/>
            </a:pPr>
            <a:endParaRPr lang="en-US" dirty="0" smtClean="0">
              <a:latin typeface="Times New Roman" pitchFamily="18" charset="0"/>
              <a:cs typeface="Times New Roman" pitchFamily="18" charset="0"/>
            </a:endParaRPr>
          </a:p>
          <a:p>
            <a:pPr algn="ctr">
              <a:buNone/>
            </a:pPr>
            <a:r>
              <a:rPr lang="en-US" sz="5400" dirty="0" smtClean="0">
                <a:solidFill>
                  <a:schemeClr val="accent1"/>
                </a:solidFill>
                <a:latin typeface="Algerian" pitchFamily="82" charset="0"/>
                <a:cs typeface="Times New Roman" pitchFamily="18" charset="0"/>
              </a:rPr>
              <a:t>THANK YOU !!!                                           </a:t>
            </a:r>
          </a:p>
          <a:p>
            <a:pPr algn="ctr">
              <a:buNone/>
            </a:pPr>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rmAutofit/>
          </a:bodyPr>
          <a:lstStyle/>
          <a:p>
            <a:pPr algn="ctr"/>
            <a:r>
              <a:rPr lang="en-US" sz="4400" b="1" u="sng" dirty="0" smtClean="0">
                <a:solidFill>
                  <a:schemeClr val="tx1"/>
                </a:solidFill>
                <a:latin typeface="Times New Roman" pitchFamily="18" charset="0"/>
                <a:cs typeface="Times New Roman" pitchFamily="18" charset="0"/>
              </a:rPr>
              <a:t>Insulated Concrete Form</a:t>
            </a:r>
            <a:endParaRPr lang="en-US" sz="4400" b="1" u="sng" dirty="0">
              <a:solidFill>
                <a:schemeClr val="tx1"/>
              </a:solidFill>
              <a:latin typeface="Times New Roman" pitchFamily="18" charset="0"/>
              <a:cs typeface="Times New Roman" pitchFamily="18" charset="0"/>
            </a:endParaRPr>
          </a:p>
        </p:txBody>
      </p:sp>
      <p:pic>
        <p:nvPicPr>
          <p:cNvPr id="4" name="Content Placeholder 3" descr="icf-walls.jpg"/>
          <p:cNvPicPr>
            <a:picLocks noGrp="1" noChangeAspect="1"/>
          </p:cNvPicPr>
          <p:nvPr>
            <p:ph idx="1"/>
          </p:nvPr>
        </p:nvPicPr>
        <p:blipFill>
          <a:blip r:embed="rId2"/>
          <a:stretch>
            <a:fillRect/>
          </a:stretch>
        </p:blipFill>
        <p:spPr>
          <a:xfrm>
            <a:off x="533400" y="1935163"/>
            <a:ext cx="8077200" cy="4694237"/>
          </a:xfrm>
          <a:prstGeom prst="rect">
            <a:avLst/>
          </a:prstGeom>
        </p:spPr>
      </p:pic>
      <p:sp>
        <p:nvSpPr>
          <p:cNvPr id="7" name="Footer Placeholder 6"/>
          <p:cNvSpPr>
            <a:spLocks noGrp="1"/>
          </p:cNvSpPr>
          <p:nvPr>
            <p:ph type="ftr" sz="quarter" idx="11"/>
          </p:nvPr>
        </p:nvSpPr>
        <p:spPr/>
        <p:txBody>
          <a:bodyPr/>
          <a:lstStyle/>
          <a:p>
            <a:endParaRPr lang="en-US" dirty="0"/>
          </a:p>
        </p:txBody>
      </p:sp>
      <p:sp>
        <p:nvSpPr>
          <p:cNvPr id="8" name="Date Placeholder 7"/>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normAutofit/>
          </a:bodyPr>
          <a:lstStyle/>
          <a:p>
            <a:pPr algn="ctr"/>
            <a:r>
              <a:rPr lang="en-US" sz="4000" b="1" u="sng" dirty="0" smtClean="0">
                <a:solidFill>
                  <a:schemeClr val="tx1"/>
                </a:solidFill>
                <a:latin typeface="Times New Roman" pitchFamily="18" charset="0"/>
                <a:cs typeface="Times New Roman" pitchFamily="18" charset="0"/>
              </a:rPr>
              <a:t>INTERIOR &amp; EXTERIOR FINISH         MATERIALS</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752600"/>
            <a:ext cx="8229600" cy="4419600"/>
          </a:xfrm>
        </p:spPr>
        <p:txBody>
          <a:bodyPr>
            <a:noAutofit/>
          </a:bodyPr>
          <a:lstStyle/>
          <a:p>
            <a:r>
              <a:rPr lang="en-US" sz="3600" dirty="0" smtClean="0"/>
              <a:t>Wheat Board</a:t>
            </a:r>
          </a:p>
          <a:p>
            <a:r>
              <a:rPr lang="en-US" sz="3600" dirty="0" smtClean="0"/>
              <a:t>Plywood</a:t>
            </a:r>
          </a:p>
          <a:p>
            <a:r>
              <a:rPr lang="en-US" sz="3600" dirty="0" smtClean="0"/>
              <a:t>Corrugated metal</a:t>
            </a:r>
          </a:p>
          <a:p>
            <a:r>
              <a:rPr lang="en-US" sz="3600" dirty="0" smtClean="0"/>
              <a:t>Natural clay plaster</a:t>
            </a:r>
          </a:p>
          <a:p>
            <a:r>
              <a:rPr lang="en-US" sz="3600" dirty="0" smtClean="0"/>
              <a:t>Natural  fiber wall covering</a:t>
            </a:r>
          </a:p>
          <a:p>
            <a:r>
              <a:rPr lang="en-US" sz="3600" dirty="0" smtClean="0"/>
              <a:t>Low/no VOC(Volatile Organic Compounds) paints, stains &amp; coverings</a:t>
            </a:r>
            <a:endParaRPr lang="en-US" sz="3600" dirty="0"/>
          </a:p>
        </p:txBody>
      </p:sp>
      <p:sp>
        <p:nvSpPr>
          <p:cNvPr id="7" name="Date Placeholder 6"/>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
            <a:ext cx="8229600" cy="1618488"/>
          </a:xfrm>
        </p:spPr>
        <p:txBody>
          <a:bodyPr>
            <a:normAutofit/>
          </a:bodyPr>
          <a:lstStyle/>
          <a:p>
            <a:pPr algn="ctr"/>
            <a:r>
              <a:rPr lang="en-US" sz="4000" b="1" u="sng" dirty="0" smtClean="0">
                <a:solidFill>
                  <a:schemeClr val="tx1"/>
                </a:solidFill>
                <a:latin typeface="Times New Roman" pitchFamily="18" charset="0"/>
                <a:cs typeface="Times New Roman" pitchFamily="18" charset="0"/>
              </a:rPr>
              <a:t>Low/no VOC paints &amp; Corrugated metal</a:t>
            </a:r>
            <a:endParaRPr lang="en-US" sz="4000" b="1" u="sng" dirty="0">
              <a:solidFill>
                <a:schemeClr val="tx1"/>
              </a:solidFill>
              <a:latin typeface="Times New Roman" pitchFamily="18" charset="0"/>
              <a:cs typeface="Times New Roman" pitchFamily="18" charset="0"/>
            </a:endParaRPr>
          </a:p>
        </p:txBody>
      </p:sp>
      <p:pic>
        <p:nvPicPr>
          <p:cNvPr id="4" name="Content Placeholder 3"/>
          <p:cNvPicPr>
            <a:picLocks noGrp="1"/>
          </p:cNvPicPr>
          <p:nvPr>
            <p:ph idx="1"/>
          </p:nvPr>
        </p:nvPicPr>
        <p:blipFill>
          <a:blip r:embed="rId2"/>
          <a:srcRect/>
          <a:stretch>
            <a:fillRect/>
          </a:stretch>
        </p:blipFill>
        <p:spPr bwMode="auto">
          <a:xfrm>
            <a:off x="228600" y="2133600"/>
            <a:ext cx="4268135" cy="426720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4495800" y="2133600"/>
            <a:ext cx="4267200" cy="4343400"/>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pPr algn="ctr"/>
            <a:r>
              <a:rPr lang="en-US" sz="4000" b="1" u="sng" dirty="0" smtClean="0">
                <a:solidFill>
                  <a:schemeClr val="tx1"/>
                </a:solidFill>
                <a:latin typeface="Times New Roman" pitchFamily="18" charset="0"/>
                <a:cs typeface="Times New Roman" pitchFamily="18" charset="0"/>
              </a:rPr>
              <a:t>FLOORING MATERIALS</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524000"/>
            <a:ext cx="8229600" cy="4800600"/>
          </a:xfrm>
        </p:spPr>
        <p:txBody>
          <a:bodyPr/>
          <a:lstStyle/>
          <a:p>
            <a:r>
              <a:rPr lang="en-US" sz="4400" dirty="0" smtClean="0"/>
              <a:t>Recycled Content PET Carpet</a:t>
            </a:r>
          </a:p>
          <a:p>
            <a:r>
              <a:rPr lang="en-US" sz="4400" dirty="0" smtClean="0"/>
              <a:t>Natural  linoleum</a:t>
            </a:r>
          </a:p>
          <a:p>
            <a:r>
              <a:rPr lang="en-US" sz="4400" dirty="0" smtClean="0"/>
              <a:t>Wool &amp; wool blend carpets</a:t>
            </a:r>
          </a:p>
          <a:p>
            <a:r>
              <a:rPr lang="en-US" sz="4400" dirty="0" smtClean="0"/>
              <a:t>Natural cork &amp; bamboo flooring</a:t>
            </a:r>
          </a:p>
          <a:p>
            <a:r>
              <a:rPr lang="en-US" sz="4400" dirty="0" smtClean="0"/>
              <a:t>Sustainable harvested wood</a:t>
            </a:r>
          </a:p>
          <a:p>
            <a:pPr>
              <a:buNone/>
            </a:pPr>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r>
              <a:rPr lang="en-US" sz="3200" b="1" dirty="0" smtClean="0">
                <a:solidFill>
                  <a:schemeClr val="tx1"/>
                </a:solidFill>
                <a:latin typeface="Times New Roman" pitchFamily="18" charset="0"/>
                <a:cs typeface="Times New Roman" pitchFamily="18" charset="0"/>
              </a:rPr>
              <a:t>Topics to be covered……..</a:t>
            </a:r>
            <a:endParaRPr lang="en-US" sz="3200" b="1"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5410200"/>
          </a:xfrm>
        </p:spPr>
        <p:txBody>
          <a:bodyPr>
            <a:noAutofit/>
          </a:bodyPr>
          <a:lstStyle/>
          <a:p>
            <a:r>
              <a:rPr lang="en-US" sz="3200" dirty="0" smtClean="0"/>
              <a:t>Sustainable Construction</a:t>
            </a:r>
          </a:p>
          <a:p>
            <a:r>
              <a:rPr lang="en-US" sz="3200" dirty="0" smtClean="0"/>
              <a:t>Concept </a:t>
            </a:r>
            <a:r>
              <a:rPr lang="en-US" sz="3200" dirty="0" smtClean="0"/>
              <a:t>of green building</a:t>
            </a:r>
          </a:p>
          <a:p>
            <a:r>
              <a:rPr lang="en-US" sz="3200" dirty="0" smtClean="0">
                <a:latin typeface="Times New Roman" pitchFamily="18" charset="0"/>
                <a:cs typeface="Times New Roman" pitchFamily="18" charset="0"/>
              </a:rPr>
              <a:t>Green Building</a:t>
            </a:r>
          </a:p>
          <a:p>
            <a:r>
              <a:rPr lang="en-US" sz="3200" dirty="0" smtClean="0">
                <a:latin typeface="Times New Roman" pitchFamily="18" charset="0"/>
                <a:cs typeface="Times New Roman" pitchFamily="18" charset="0"/>
              </a:rPr>
              <a:t>Low cost housing </a:t>
            </a:r>
          </a:p>
          <a:p>
            <a:r>
              <a:rPr lang="en-US" sz="3200" dirty="0" smtClean="0">
                <a:latin typeface="Times New Roman" pitchFamily="18" charset="0"/>
                <a:cs typeface="Times New Roman" pitchFamily="18" charset="0"/>
              </a:rPr>
              <a:t>Prefabricated Buildings</a:t>
            </a:r>
          </a:p>
          <a:p>
            <a:r>
              <a:rPr lang="en-US" sz="3200" dirty="0" err="1" smtClean="0">
                <a:latin typeface="Times New Roman" pitchFamily="18" charset="0"/>
                <a:cs typeface="Times New Roman" pitchFamily="18" charset="0"/>
              </a:rPr>
              <a:t>Nano</a:t>
            </a:r>
            <a:r>
              <a:rPr lang="en-US" sz="3200" dirty="0" smtClean="0">
                <a:latin typeface="Times New Roman" pitchFamily="18" charset="0"/>
                <a:cs typeface="Times New Roman" pitchFamily="18" charset="0"/>
              </a:rPr>
              <a:t> Concrete</a:t>
            </a:r>
          </a:p>
          <a:p>
            <a:r>
              <a:rPr lang="en-US" sz="3200" dirty="0" smtClean="0">
                <a:latin typeface="Times New Roman" pitchFamily="18" charset="0"/>
                <a:cs typeface="Times New Roman" pitchFamily="18" charset="0"/>
              </a:rPr>
              <a:t>Bacterial Concrete</a:t>
            </a:r>
          </a:p>
        </p:txBody>
      </p:sp>
      <p:sp>
        <p:nvSpPr>
          <p:cNvPr id="6" name="Footer Placeholder 5"/>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a:bodyPr>
          <a:lstStyle/>
          <a:p>
            <a:pPr algn="ctr"/>
            <a:r>
              <a:rPr lang="en-US" sz="4000" b="1" u="sng" dirty="0" smtClean="0">
                <a:solidFill>
                  <a:schemeClr val="tx1"/>
                </a:solidFill>
                <a:latin typeface="Times New Roman" pitchFamily="18" charset="0"/>
                <a:cs typeface="Times New Roman" pitchFamily="18" charset="0"/>
              </a:rPr>
              <a:t>Different types of flooring</a:t>
            </a:r>
            <a:endParaRPr lang="en-US" sz="4000" b="1" u="sng" dirty="0">
              <a:solidFill>
                <a:schemeClr val="tx1"/>
              </a:solidFill>
              <a:latin typeface="Times New Roman" pitchFamily="18" charset="0"/>
              <a:cs typeface="Times New Roman" pitchFamily="18" charset="0"/>
            </a:endParaRPr>
          </a:p>
        </p:txBody>
      </p:sp>
      <p:pic>
        <p:nvPicPr>
          <p:cNvPr id="4" name="Content Placeholder 3"/>
          <p:cNvPicPr>
            <a:picLocks noGrp="1"/>
          </p:cNvPicPr>
          <p:nvPr>
            <p:ph idx="1"/>
          </p:nvPr>
        </p:nvPicPr>
        <p:blipFill>
          <a:blip r:embed="rId2"/>
          <a:srcRect/>
          <a:stretch>
            <a:fillRect/>
          </a:stretch>
        </p:blipFill>
        <p:spPr bwMode="auto">
          <a:xfrm>
            <a:off x="304800" y="1676401"/>
            <a:ext cx="4314895" cy="2514600"/>
          </a:xfrm>
          <a:prstGeom prst="rect">
            <a:avLst/>
          </a:prstGeom>
          <a:noFill/>
          <a:ln w="9525">
            <a:noFill/>
            <a:miter lim="800000"/>
            <a:headEnd/>
            <a:tailEnd/>
          </a:ln>
        </p:spPr>
      </p:pic>
      <p:pic>
        <p:nvPicPr>
          <p:cNvPr id="5" name="Picture 5"/>
          <p:cNvPicPr>
            <a:picLocks noChangeAspect="1" noChangeArrowheads="1"/>
          </p:cNvPicPr>
          <p:nvPr/>
        </p:nvPicPr>
        <p:blipFill>
          <a:blip r:embed="rId3"/>
          <a:srcRect/>
          <a:stretch>
            <a:fillRect/>
          </a:stretch>
        </p:blipFill>
        <p:spPr bwMode="auto">
          <a:xfrm>
            <a:off x="4724400" y="1600200"/>
            <a:ext cx="3886200" cy="2566358"/>
          </a:xfrm>
          <a:prstGeom prst="rect">
            <a:avLst/>
          </a:prstGeom>
          <a:noFill/>
          <a:ln w="9525">
            <a:noFill/>
            <a:miter lim="800000"/>
            <a:headEnd/>
            <a:tailEnd/>
          </a:ln>
          <a:effectLst/>
        </p:spPr>
      </p:pic>
      <p:pic>
        <p:nvPicPr>
          <p:cNvPr id="6" name="Picture 7" descr="https://encrypted-tbn1.gstatic.com/images?q=tbn:ANd9GcT54bTHIo_AFLR2L27p8EayjmwLHaU1LoJAK3GrD9JyRkJu3_W0"/>
          <p:cNvPicPr>
            <a:picLocks noChangeAspect="1" noChangeArrowheads="1"/>
          </p:cNvPicPr>
          <p:nvPr/>
        </p:nvPicPr>
        <p:blipFill>
          <a:blip r:embed="rId4"/>
          <a:srcRect/>
          <a:stretch>
            <a:fillRect/>
          </a:stretch>
        </p:blipFill>
        <p:spPr bwMode="auto">
          <a:xfrm>
            <a:off x="2209800" y="4267200"/>
            <a:ext cx="4991100" cy="2362201"/>
          </a:xfrm>
          <a:prstGeom prst="rect">
            <a:avLst/>
          </a:prstGeom>
          <a:noFill/>
        </p:spPr>
      </p:pic>
      <p:sp>
        <p:nvSpPr>
          <p:cNvPr id="9" name="Footer Placeholder 8"/>
          <p:cNvSpPr>
            <a:spLocks noGrp="1"/>
          </p:cNvSpPr>
          <p:nvPr>
            <p:ph type="ftr" sz="quarter" idx="11"/>
          </p:nvPr>
        </p:nvSpPr>
        <p:spPr/>
        <p:txBody>
          <a:bodyPr/>
          <a:lstStyle/>
          <a:p>
            <a:r>
              <a:rPr lang="en-US" smtClean="0"/>
              <a:t>PSIT COE Kanpur</a:t>
            </a:r>
            <a:endParaRPr lang="en-US"/>
          </a:p>
        </p:txBody>
      </p:sp>
      <p:sp>
        <p:nvSpPr>
          <p:cNvPr id="10" name="Date Placeholder 9"/>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pPr algn="ctr"/>
            <a:r>
              <a:rPr lang="en-US" sz="4000" b="1" u="sng" dirty="0" smtClean="0">
                <a:solidFill>
                  <a:schemeClr val="tx1"/>
                </a:solidFill>
                <a:latin typeface="Times New Roman" pitchFamily="18" charset="0"/>
                <a:cs typeface="Times New Roman" pitchFamily="18" charset="0"/>
              </a:rPr>
              <a:t>INSULATION MATERIALS</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r>
              <a:rPr lang="en-US" sz="3600" dirty="0" smtClean="0"/>
              <a:t>Fiber glass </a:t>
            </a:r>
            <a:r>
              <a:rPr lang="en-US" sz="3600" dirty="0" err="1" smtClean="0"/>
              <a:t>batts</a:t>
            </a:r>
            <a:endParaRPr lang="en-US" sz="3600" dirty="0" smtClean="0"/>
          </a:p>
          <a:p>
            <a:r>
              <a:rPr lang="en-US" sz="3600" dirty="0" smtClean="0"/>
              <a:t>Cellulose</a:t>
            </a:r>
          </a:p>
          <a:p>
            <a:r>
              <a:rPr lang="en-US" sz="3600" dirty="0" smtClean="0"/>
              <a:t>Cotton </a:t>
            </a:r>
            <a:r>
              <a:rPr lang="en-US" sz="3600" dirty="0" err="1" smtClean="0"/>
              <a:t>batt</a:t>
            </a:r>
            <a:r>
              <a:rPr lang="en-US" sz="3600" dirty="0" smtClean="0"/>
              <a:t> &amp; loose fill insulation</a:t>
            </a:r>
          </a:p>
          <a:p>
            <a:r>
              <a:rPr lang="en-US" sz="3600" dirty="0" smtClean="0"/>
              <a:t>Spray foam insulation</a:t>
            </a:r>
          </a:p>
          <a:p>
            <a:r>
              <a:rPr lang="en-US" sz="3600" dirty="0" smtClean="0"/>
              <a:t>Rigid foam insulation</a:t>
            </a:r>
          </a:p>
          <a:p>
            <a:r>
              <a:rPr lang="en-US" sz="3600" dirty="0" smtClean="0"/>
              <a:t>Straw bale</a:t>
            </a:r>
          </a:p>
          <a:p>
            <a:r>
              <a:rPr lang="en-US" sz="3600" dirty="0" smtClean="0"/>
              <a:t>Earthen structures</a:t>
            </a:r>
            <a:endParaRPr lang="en-US" sz="36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a:bodyPr>
          <a:lstStyle/>
          <a:p>
            <a:pPr algn="ctr"/>
            <a:r>
              <a:rPr lang="en-US" b="1" u="sng" dirty="0" smtClean="0">
                <a:solidFill>
                  <a:schemeClr val="tx1"/>
                </a:solidFill>
                <a:latin typeface="Times New Roman" pitchFamily="18" charset="0"/>
                <a:cs typeface="Times New Roman" pitchFamily="18" charset="0"/>
              </a:rPr>
              <a:t>Fiberglass </a:t>
            </a:r>
            <a:r>
              <a:rPr lang="en-US" b="1" u="sng" dirty="0" err="1" smtClean="0">
                <a:solidFill>
                  <a:schemeClr val="tx1"/>
                </a:solidFill>
                <a:latin typeface="Times New Roman" pitchFamily="18" charset="0"/>
                <a:cs typeface="Times New Roman" pitchFamily="18" charset="0"/>
              </a:rPr>
              <a:t>batts</a:t>
            </a:r>
            <a:endParaRPr lang="en-US" b="1" u="sng" dirty="0">
              <a:solidFill>
                <a:schemeClr val="tx1"/>
              </a:solidFill>
              <a:latin typeface="Times New Roman" pitchFamily="18" charset="0"/>
              <a:cs typeface="Times New Roman" pitchFamily="18" charset="0"/>
            </a:endParaRPr>
          </a:p>
        </p:txBody>
      </p:sp>
      <p:pic>
        <p:nvPicPr>
          <p:cNvPr id="4" name="Content Placeholder 3" descr="batt1.jpg"/>
          <p:cNvPicPr>
            <a:picLocks noGrp="1" noChangeAspect="1"/>
          </p:cNvPicPr>
          <p:nvPr>
            <p:ph idx="1"/>
          </p:nvPr>
        </p:nvPicPr>
        <p:blipFill>
          <a:blip r:embed="rId2"/>
          <a:stretch>
            <a:fillRect/>
          </a:stretch>
        </p:blipFill>
        <p:spPr>
          <a:xfrm>
            <a:off x="304800" y="1752601"/>
            <a:ext cx="8534400" cy="4876800"/>
          </a:xfrm>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a:bodyPr>
          <a:lstStyle/>
          <a:p>
            <a:pPr algn="ctr"/>
            <a:r>
              <a:rPr lang="en-US" sz="4000" b="1" u="sng" dirty="0" smtClean="0">
                <a:solidFill>
                  <a:schemeClr val="tx1"/>
                </a:solidFill>
                <a:latin typeface="Times New Roman" pitchFamily="18" charset="0"/>
                <a:cs typeface="Times New Roman" pitchFamily="18" charset="0"/>
              </a:rPr>
              <a:t>Spray Foam Insulation</a:t>
            </a:r>
            <a:endParaRPr lang="en-US" sz="4000" b="1" u="sng" dirty="0">
              <a:solidFill>
                <a:schemeClr val="tx1"/>
              </a:solidFill>
              <a:latin typeface="Times New Roman" pitchFamily="18" charset="0"/>
              <a:cs typeface="Times New Roman" pitchFamily="18" charset="0"/>
            </a:endParaRPr>
          </a:p>
        </p:txBody>
      </p:sp>
      <p:pic>
        <p:nvPicPr>
          <p:cNvPr id="4" name="Content Placeholder 3" descr="index.jpg"/>
          <p:cNvPicPr>
            <a:picLocks noGrp="1" noChangeAspect="1"/>
          </p:cNvPicPr>
          <p:nvPr>
            <p:ph idx="1"/>
          </p:nvPr>
        </p:nvPicPr>
        <p:blipFill>
          <a:blip r:embed="rId2"/>
          <a:stretch>
            <a:fillRect/>
          </a:stretch>
        </p:blipFill>
        <p:spPr>
          <a:xfrm>
            <a:off x="609600" y="1447800"/>
            <a:ext cx="8077200" cy="5181600"/>
          </a:xfrm>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pPr algn="ctr"/>
            <a:r>
              <a:rPr lang="en-US" sz="4000" b="1" u="sng" dirty="0" smtClean="0">
                <a:solidFill>
                  <a:schemeClr val="tx1"/>
                </a:solidFill>
                <a:latin typeface="Times New Roman" pitchFamily="18" charset="0"/>
                <a:cs typeface="Times New Roman" pitchFamily="18" charset="0"/>
              </a:rPr>
              <a:t>Rigid Foam Insulation</a:t>
            </a:r>
            <a:endParaRPr lang="en-US" sz="4000" b="1" u="sng" dirty="0">
              <a:solidFill>
                <a:schemeClr val="tx1"/>
              </a:solidFill>
              <a:latin typeface="Times New Roman" pitchFamily="18" charset="0"/>
              <a:cs typeface="Times New Roman" pitchFamily="18" charset="0"/>
            </a:endParaRPr>
          </a:p>
        </p:txBody>
      </p:sp>
      <p:pic>
        <p:nvPicPr>
          <p:cNvPr id="4" name="Content Placeholder 3" descr="Photo_07_Interior_insulatio.jpg"/>
          <p:cNvPicPr>
            <a:picLocks noGrp="1" noChangeAspect="1"/>
          </p:cNvPicPr>
          <p:nvPr>
            <p:ph idx="1"/>
          </p:nvPr>
        </p:nvPicPr>
        <p:blipFill>
          <a:blip r:embed="rId2"/>
          <a:stretch>
            <a:fillRect/>
          </a:stretch>
        </p:blipFill>
        <p:spPr>
          <a:xfrm>
            <a:off x="533400" y="1600200"/>
            <a:ext cx="8229600" cy="4953000"/>
          </a:xfrm>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a:bodyPr>
          <a:lstStyle/>
          <a:p>
            <a:pPr algn="ctr"/>
            <a:r>
              <a:rPr lang="en-US" sz="4000" b="1" u="sng" dirty="0" smtClean="0">
                <a:solidFill>
                  <a:schemeClr val="tx1"/>
                </a:solidFill>
                <a:latin typeface="Times New Roman" pitchFamily="18" charset="0"/>
                <a:cs typeface="Times New Roman" pitchFamily="18" charset="0"/>
              </a:rPr>
              <a:t>ROOFING MATERIALS</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4400" dirty="0" smtClean="0"/>
              <a:t>Steel</a:t>
            </a:r>
          </a:p>
          <a:p>
            <a:r>
              <a:rPr lang="en-US" sz="4400" dirty="0" smtClean="0"/>
              <a:t>Structural Insulated Panels (SIPs)</a:t>
            </a:r>
          </a:p>
          <a:p>
            <a:r>
              <a:rPr lang="en-US" sz="4400" dirty="0" smtClean="0"/>
              <a:t>Oriented Strand Boards</a:t>
            </a:r>
          </a:p>
          <a:p>
            <a:r>
              <a:rPr lang="en-US" sz="4400" dirty="0" smtClean="0"/>
              <a:t>Composites</a:t>
            </a:r>
            <a:endParaRPr lang="en-US" sz="44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pPr algn="ctr"/>
            <a:r>
              <a:rPr lang="en-US" sz="4000" b="1" u="sng" dirty="0" smtClean="0">
                <a:solidFill>
                  <a:schemeClr val="tx1"/>
                </a:solidFill>
                <a:latin typeface="Times New Roman" pitchFamily="18" charset="0"/>
                <a:cs typeface="Times New Roman" pitchFamily="18" charset="0"/>
              </a:rPr>
              <a:t>Structural Insulated Panels</a:t>
            </a:r>
            <a:endParaRPr lang="en-US" sz="4000" b="1" u="sng" dirty="0">
              <a:solidFill>
                <a:schemeClr val="tx1"/>
              </a:solidFill>
              <a:latin typeface="Times New Roman" pitchFamily="18" charset="0"/>
              <a:cs typeface="Times New Roman" pitchFamily="18" charset="0"/>
            </a:endParaRPr>
          </a:p>
        </p:txBody>
      </p:sp>
      <p:pic>
        <p:nvPicPr>
          <p:cNvPr id="4" name="Content Placeholder 3" descr="C:\Users\dell\Downloads\sips.jpg"/>
          <p:cNvPicPr>
            <a:picLocks noGrp="1"/>
          </p:cNvPicPr>
          <p:nvPr>
            <p:ph idx="1"/>
          </p:nvPr>
        </p:nvPicPr>
        <p:blipFill>
          <a:blip r:embed="rId2"/>
          <a:srcRect/>
          <a:stretch>
            <a:fillRect/>
          </a:stretch>
        </p:blipFill>
        <p:spPr bwMode="auto">
          <a:xfrm>
            <a:off x="914400" y="2133600"/>
            <a:ext cx="7467600" cy="4419600"/>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524000"/>
          </a:xfrm>
        </p:spPr>
        <p:txBody>
          <a:bodyPr>
            <a:normAutofit/>
          </a:bodyPr>
          <a:lstStyle/>
          <a:p>
            <a:pPr algn="ctr"/>
            <a:r>
              <a:rPr lang="en-US" sz="4400" b="1" u="sng" dirty="0" smtClean="0">
                <a:solidFill>
                  <a:schemeClr val="tx1"/>
                </a:solidFill>
                <a:latin typeface="Times New Roman" pitchFamily="18" charset="0"/>
                <a:cs typeface="Times New Roman" pitchFamily="18" charset="0"/>
              </a:rPr>
              <a:t> HEATING,VENTILATON &amp; AIR-CONDITIONING</a:t>
            </a:r>
            <a:endParaRPr lang="en-US" sz="44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2133600"/>
            <a:ext cx="8229600" cy="4191000"/>
          </a:xfrm>
        </p:spPr>
        <p:txBody>
          <a:bodyPr>
            <a:normAutofit/>
          </a:bodyPr>
          <a:lstStyle/>
          <a:p>
            <a:pPr algn="just"/>
            <a:r>
              <a:rPr lang="en-US" sz="4400" dirty="0" smtClean="0"/>
              <a:t>Geothermal System</a:t>
            </a:r>
          </a:p>
          <a:p>
            <a:pPr algn="just"/>
            <a:r>
              <a:rPr lang="en-US" sz="4400" dirty="0" smtClean="0"/>
              <a:t>Solar Thermal System</a:t>
            </a:r>
          </a:p>
          <a:p>
            <a:pPr algn="just"/>
            <a:r>
              <a:rPr lang="en-US" sz="4400" dirty="0" smtClean="0"/>
              <a:t>High efficiency &amp; proper sizing</a:t>
            </a:r>
          </a:p>
          <a:p>
            <a:pPr algn="just"/>
            <a:r>
              <a:rPr lang="en-US" sz="4400" dirty="0" smtClean="0"/>
              <a:t>Solar photovoltaic System</a:t>
            </a:r>
            <a:endParaRPr lang="en-US" sz="44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b="1" u="sng" dirty="0" smtClean="0">
                <a:solidFill>
                  <a:schemeClr val="tx1"/>
                </a:solidFill>
                <a:latin typeface="Times New Roman" pitchFamily="18" charset="0"/>
                <a:cs typeface="Times New Roman" pitchFamily="18" charset="0"/>
              </a:rPr>
              <a:t>Solar Thermal System</a:t>
            </a:r>
            <a:endParaRPr lang="en-US" sz="4000" b="1" u="sng" dirty="0">
              <a:solidFill>
                <a:schemeClr val="tx1"/>
              </a:solidFill>
              <a:latin typeface="Times New Roman" pitchFamily="18" charset="0"/>
              <a:cs typeface="Times New Roman" pitchFamily="18" charset="0"/>
            </a:endParaRPr>
          </a:p>
        </p:txBody>
      </p:sp>
      <p:pic>
        <p:nvPicPr>
          <p:cNvPr id="4" name="Content Placeholder 3" descr="C:\Users\dell\Downloads\Solar Hot Water Heating Diagram.gif"/>
          <p:cNvPicPr>
            <a:picLocks noGrp="1"/>
          </p:cNvPicPr>
          <p:nvPr>
            <p:ph idx="1"/>
          </p:nvPr>
        </p:nvPicPr>
        <p:blipFill>
          <a:blip r:embed="rId2"/>
          <a:srcRect/>
          <a:stretch>
            <a:fillRect/>
          </a:stretch>
        </p:blipFill>
        <p:spPr bwMode="auto">
          <a:xfrm>
            <a:off x="1219200" y="1981200"/>
            <a:ext cx="6705600" cy="4571999"/>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b="1" u="sng" dirty="0" smtClean="0">
                <a:solidFill>
                  <a:schemeClr val="tx1"/>
                </a:solidFill>
                <a:latin typeface="Times New Roman" pitchFamily="18" charset="0"/>
                <a:cs typeface="Times New Roman" pitchFamily="18" charset="0"/>
              </a:rPr>
              <a:t>Solar Photovoltaic System</a:t>
            </a:r>
            <a:endParaRPr lang="en-US" sz="4000" b="1" u="sng" dirty="0">
              <a:solidFill>
                <a:schemeClr val="tx1"/>
              </a:solidFill>
              <a:latin typeface="Times New Roman" pitchFamily="18" charset="0"/>
              <a:cs typeface="Times New Roman" pitchFamily="18" charset="0"/>
            </a:endParaRPr>
          </a:p>
        </p:txBody>
      </p:sp>
      <p:pic>
        <p:nvPicPr>
          <p:cNvPr id="4" name="Content Placeholder 3" descr="C:\Users\dell\Downloads\images.jpg"/>
          <p:cNvPicPr>
            <a:picLocks noGrp="1"/>
          </p:cNvPicPr>
          <p:nvPr>
            <p:ph idx="1"/>
          </p:nvPr>
        </p:nvPicPr>
        <p:blipFill>
          <a:blip r:embed="rId2"/>
          <a:srcRect/>
          <a:stretch>
            <a:fillRect/>
          </a:stretch>
        </p:blipFill>
        <p:spPr bwMode="auto">
          <a:xfrm>
            <a:off x="609600" y="1447800"/>
            <a:ext cx="8001000" cy="5105400"/>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r>
              <a:rPr lang="en-US" sz="3600" b="1" dirty="0" smtClean="0">
                <a:solidFill>
                  <a:schemeClr val="tx1"/>
                </a:solidFill>
              </a:rPr>
              <a:t>Topics to be covered……</a:t>
            </a:r>
            <a:endParaRPr lang="en-US" sz="3600" b="1" dirty="0">
              <a:solidFill>
                <a:schemeClr val="tx1"/>
              </a:solidFill>
            </a:endParaRPr>
          </a:p>
        </p:txBody>
      </p:sp>
      <p:sp>
        <p:nvSpPr>
          <p:cNvPr id="3" name="Content Placeholder 2"/>
          <p:cNvSpPr>
            <a:spLocks noGrp="1"/>
          </p:cNvSpPr>
          <p:nvPr>
            <p:ph idx="1"/>
          </p:nvPr>
        </p:nvSpPr>
        <p:spPr>
          <a:xfrm>
            <a:off x="457200" y="1600200"/>
            <a:ext cx="8229600" cy="4724400"/>
          </a:xfrm>
        </p:spPr>
        <p:txBody>
          <a:bodyPr>
            <a:normAutofit/>
          </a:bodyPr>
          <a:lstStyle/>
          <a:p>
            <a:r>
              <a:rPr lang="en-US" sz="3200" dirty="0" smtClean="0">
                <a:latin typeface="Times New Roman" pitchFamily="18" charset="0"/>
                <a:cs typeface="Times New Roman" pitchFamily="18" charset="0"/>
              </a:rPr>
              <a:t>Bacterial Concrete</a:t>
            </a:r>
          </a:p>
          <a:p>
            <a:r>
              <a:rPr lang="en-US" sz="3200" dirty="0" smtClean="0">
                <a:latin typeface="Times New Roman" pitchFamily="18" charset="0"/>
                <a:cs typeface="Times New Roman" pitchFamily="18" charset="0"/>
              </a:rPr>
              <a:t>Decorative Concrete</a:t>
            </a:r>
          </a:p>
          <a:p>
            <a:r>
              <a:rPr lang="en-US" sz="3200" dirty="0" smtClean="0">
                <a:latin typeface="Times New Roman" pitchFamily="18" charset="0"/>
                <a:cs typeface="Times New Roman" pitchFamily="18" charset="0"/>
              </a:rPr>
              <a:t>Plastic waste in Concrete Construction</a:t>
            </a:r>
          </a:p>
          <a:p>
            <a:r>
              <a:rPr lang="en-US" sz="3200" dirty="0" smtClean="0"/>
              <a:t>Case Study</a:t>
            </a:r>
          </a:p>
          <a:p>
            <a:r>
              <a:rPr lang="en-US" sz="3200" dirty="0" smtClean="0"/>
              <a:t>Conclusion</a:t>
            </a:r>
          </a:p>
          <a:p>
            <a:endParaRPr lang="en-US" sz="3200" dirty="0" smtClean="0">
              <a:latin typeface="Times New Roman" pitchFamily="18" charset="0"/>
              <a:cs typeface="Times New Roman" pitchFamily="18" charset="0"/>
            </a:endParaRPr>
          </a:p>
          <a:p>
            <a:endParaRPr lang="en-US" sz="3200" dirty="0"/>
          </a:p>
        </p:txBody>
      </p:sp>
      <p:sp>
        <p:nvSpPr>
          <p:cNvPr id="6" name="Footer Placeholder 5"/>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a:xfrm>
            <a:off x="457200" y="6356351"/>
            <a:ext cx="2133600" cy="349250"/>
          </a:xfrm>
        </p:spPr>
        <p:txBody>
          <a:bodyPr/>
          <a:lstStyle/>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b="1" u="sng" dirty="0" smtClean="0">
                <a:solidFill>
                  <a:schemeClr val="tx1"/>
                </a:solidFill>
                <a:latin typeface="Times New Roman" pitchFamily="18" charset="0"/>
                <a:cs typeface="Times New Roman" pitchFamily="18" charset="0"/>
              </a:rPr>
              <a:t>Wool Bricks</a:t>
            </a:r>
            <a:endParaRPr lang="en-US" b="1" u="sng" dirty="0">
              <a:solidFill>
                <a:schemeClr val="tx1"/>
              </a:solidFill>
              <a:latin typeface="Times New Roman" pitchFamily="18" charset="0"/>
              <a:cs typeface="Times New Roman" pitchFamily="18" charset="0"/>
            </a:endParaRPr>
          </a:p>
        </p:txBody>
      </p:sp>
      <p:pic>
        <p:nvPicPr>
          <p:cNvPr id="4" name="Content Placeholder 3" descr="D:\my stuff\CE Info\green building\Images\wool brick.jpg"/>
          <p:cNvPicPr>
            <a:picLocks noGrp="1"/>
          </p:cNvPicPr>
          <p:nvPr>
            <p:ph idx="1"/>
          </p:nvPr>
        </p:nvPicPr>
        <p:blipFill>
          <a:blip r:embed="rId2"/>
          <a:srcRect/>
          <a:stretch>
            <a:fillRect/>
          </a:stretch>
        </p:blipFill>
        <p:spPr bwMode="auto">
          <a:xfrm>
            <a:off x="1066800" y="2209800"/>
            <a:ext cx="7010400" cy="4343399"/>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lstStyle/>
          <a:p>
            <a:r>
              <a:rPr lang="en-US" dirty="0" smtClean="0"/>
              <a:t>                   Solar Tiles</a:t>
            </a:r>
            <a:endParaRPr lang="en-US" dirty="0"/>
          </a:p>
        </p:txBody>
      </p:sp>
      <p:pic>
        <p:nvPicPr>
          <p:cNvPr id="4" name="Content Placeholder 3" descr="solar tiles.jpg"/>
          <p:cNvPicPr>
            <a:picLocks noGrp="1"/>
          </p:cNvPicPr>
          <p:nvPr>
            <p:ph idx="1"/>
          </p:nvPr>
        </p:nvPicPr>
        <p:blipFill>
          <a:blip r:embed="rId2"/>
          <a:stretch>
            <a:fillRect/>
          </a:stretch>
        </p:blipFill>
        <p:spPr>
          <a:xfrm>
            <a:off x="1436688" y="1935163"/>
            <a:ext cx="6270624" cy="4389437"/>
          </a:xfrm>
          <a:prstGeom prst="rect">
            <a:avLst/>
          </a:prstGeom>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Triple Glazed Windows</a:t>
            </a:r>
            <a:endParaRPr lang="en-US" dirty="0"/>
          </a:p>
        </p:txBody>
      </p:sp>
      <p:pic>
        <p:nvPicPr>
          <p:cNvPr id="4" name="irc_mi" descr="http://tripleglazedwindows.net/wp-content/uploads/tripleglazedwindows.jpg"/>
          <p:cNvPicPr>
            <a:picLocks noGrp="1"/>
          </p:cNvPicPr>
          <p:nvPr>
            <p:ph idx="1"/>
          </p:nvPr>
        </p:nvPicPr>
        <p:blipFill>
          <a:blip r:embed="rId2"/>
          <a:srcRect/>
          <a:stretch>
            <a:fillRect/>
          </a:stretch>
        </p:blipFill>
        <p:spPr bwMode="auto">
          <a:xfrm>
            <a:off x="990600" y="2057400"/>
            <a:ext cx="7086600" cy="4495800"/>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Sustainable Concrete</a:t>
            </a:r>
            <a:endParaRPr lang="en-US" dirty="0"/>
          </a:p>
        </p:txBody>
      </p:sp>
      <p:pic>
        <p:nvPicPr>
          <p:cNvPr id="4" name="Content Placeholder 3" descr="sustainable concrete.png"/>
          <p:cNvPicPr>
            <a:picLocks noGrp="1"/>
          </p:cNvPicPr>
          <p:nvPr>
            <p:ph idx="1"/>
          </p:nvPr>
        </p:nvPicPr>
        <p:blipFill>
          <a:blip r:embed="rId2"/>
          <a:stretch>
            <a:fillRect/>
          </a:stretch>
        </p:blipFill>
        <p:spPr>
          <a:xfrm>
            <a:off x="1397000" y="2015331"/>
            <a:ext cx="6350000" cy="4229100"/>
          </a:xfrm>
          <a:prstGeom prst="rect">
            <a:avLst/>
          </a:prstGeom>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915400" cy="1219200"/>
          </a:xfrm>
        </p:spPr>
        <p:txBody>
          <a:bodyPr>
            <a:noAutofit/>
          </a:bodyPr>
          <a:lstStyle/>
          <a:p>
            <a:pPr algn="ctr"/>
            <a:r>
              <a:rPr lang="en-US" sz="4000" b="1" u="sng" dirty="0" smtClean="0">
                <a:solidFill>
                  <a:schemeClr val="tx1"/>
                </a:solidFill>
                <a:latin typeface="Times New Roman" pitchFamily="18" charset="0"/>
                <a:cs typeface="Times New Roman" pitchFamily="18" charset="0"/>
              </a:rPr>
              <a:t>ASPECTS OF GREEN CONSTRUCTION</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4953000"/>
          </a:xfrm>
        </p:spPr>
        <p:txBody>
          <a:bodyPr>
            <a:noAutofit/>
          </a:bodyPr>
          <a:lstStyle/>
          <a:p>
            <a:r>
              <a:rPr lang="en-US" sz="3200" dirty="0" smtClean="0"/>
              <a:t>Site Selection</a:t>
            </a:r>
          </a:p>
          <a:p>
            <a:r>
              <a:rPr lang="en-US" sz="3200" dirty="0" smtClean="0"/>
              <a:t>Building Footprints</a:t>
            </a:r>
          </a:p>
          <a:p>
            <a:r>
              <a:rPr lang="en-US" sz="3200" dirty="0" smtClean="0"/>
              <a:t>Smart Sizing</a:t>
            </a:r>
          </a:p>
          <a:p>
            <a:r>
              <a:rPr lang="en-US" sz="3200" dirty="0" smtClean="0"/>
              <a:t>Orientation &amp; shape of building</a:t>
            </a:r>
          </a:p>
          <a:p>
            <a:r>
              <a:rPr lang="en-US" sz="3200" dirty="0" smtClean="0"/>
              <a:t>Day lighting</a:t>
            </a:r>
          </a:p>
          <a:p>
            <a:r>
              <a:rPr lang="en-US" sz="3200" dirty="0" smtClean="0"/>
              <a:t>Passive solar design</a:t>
            </a:r>
          </a:p>
          <a:p>
            <a:r>
              <a:rPr lang="en-US" sz="3200" dirty="0" smtClean="0"/>
              <a:t>Passive cooling</a:t>
            </a:r>
          </a:p>
          <a:p>
            <a:r>
              <a:rPr lang="en-US" sz="3200" dirty="0" smtClean="0"/>
              <a:t>Reducing heat island effect</a:t>
            </a:r>
          </a:p>
          <a:p>
            <a:r>
              <a:rPr lang="en-US" sz="3200" dirty="0" smtClean="0"/>
              <a:t>Water treatment</a:t>
            </a:r>
            <a:endParaRPr lang="en-US" sz="32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pPr algn="ctr"/>
            <a:r>
              <a:rPr lang="en-US" sz="4000" b="1" u="sng" dirty="0" smtClean="0">
                <a:solidFill>
                  <a:schemeClr val="tx1"/>
                </a:solidFill>
                <a:latin typeface="Times New Roman" pitchFamily="18" charset="0"/>
                <a:cs typeface="Times New Roman" pitchFamily="18" charset="0"/>
              </a:rPr>
              <a:t>SITE SELECTION</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4953000"/>
          </a:xfrm>
        </p:spPr>
        <p:txBody>
          <a:bodyPr>
            <a:normAutofit/>
          </a:bodyPr>
          <a:lstStyle/>
          <a:p>
            <a:pPr algn="just"/>
            <a:r>
              <a:rPr lang="en-US" sz="4000" dirty="0" smtClean="0"/>
              <a:t>Identify materials at job site &amp; recycle 50% of construction waste</a:t>
            </a:r>
          </a:p>
          <a:p>
            <a:pPr algn="just"/>
            <a:r>
              <a:rPr lang="en-US" sz="4000" dirty="0" smtClean="0"/>
              <a:t>Allocate space for recycle bins</a:t>
            </a:r>
          </a:p>
          <a:p>
            <a:pPr algn="just"/>
            <a:r>
              <a:rPr lang="en-US" sz="4000" dirty="0" smtClean="0"/>
              <a:t>Reuse existing buildings</a:t>
            </a:r>
          </a:p>
          <a:p>
            <a:pPr algn="just"/>
            <a:r>
              <a:rPr lang="en-US" sz="4000" dirty="0" smtClean="0"/>
              <a:t>Preserve valuable trees &amp; plants</a:t>
            </a:r>
          </a:p>
          <a:p>
            <a:pPr algn="just"/>
            <a:r>
              <a:rPr lang="en-US" sz="4000" dirty="0" smtClean="0"/>
              <a:t>Retain native soils &amp; avoid grading</a:t>
            </a:r>
            <a:endParaRPr lang="en-US" sz="40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rmAutofit/>
          </a:bodyPr>
          <a:lstStyle/>
          <a:p>
            <a:pPr algn="ctr"/>
            <a:r>
              <a:rPr lang="en-US" sz="4000" b="1" u="sng" dirty="0" smtClean="0">
                <a:solidFill>
                  <a:schemeClr val="tx1"/>
                </a:solidFill>
                <a:latin typeface="Times New Roman" pitchFamily="18" charset="0"/>
                <a:cs typeface="Times New Roman" pitchFamily="18" charset="0"/>
              </a:rPr>
              <a:t>SMART SIZING</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4724400"/>
          </a:xfrm>
        </p:spPr>
        <p:txBody>
          <a:bodyPr>
            <a:normAutofit fontScale="92500" lnSpcReduction="20000"/>
          </a:bodyPr>
          <a:lstStyle/>
          <a:p>
            <a:pPr algn="just"/>
            <a:r>
              <a:rPr lang="en-US" sz="3600" dirty="0" smtClean="0"/>
              <a:t>Odd dimensions require more material cuts, additional labor and result in a larger volume of construction waste</a:t>
            </a:r>
          </a:p>
          <a:p>
            <a:pPr algn="just"/>
            <a:r>
              <a:rPr lang="en-US" sz="3600" dirty="0" smtClean="0"/>
              <a:t>The structure’s dimensions should be consistent with the standard modules of common construction materials</a:t>
            </a:r>
          </a:p>
          <a:p>
            <a:pPr algn="just"/>
            <a:r>
              <a:rPr lang="en-US" sz="3600" dirty="0" smtClean="0"/>
              <a:t>If the entire building footprint is divisible by 32 square feet, the total construction waste stream can be reduced to around 5 percent</a:t>
            </a:r>
            <a:endParaRPr lang="en-US" sz="36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990600"/>
          </a:xfrm>
        </p:spPr>
        <p:txBody>
          <a:bodyPr>
            <a:noAutofit/>
          </a:bodyPr>
          <a:lstStyle/>
          <a:p>
            <a:pPr algn="ctr"/>
            <a:r>
              <a:rPr lang="en-US" sz="3200" b="1" u="sng" dirty="0" smtClean="0">
                <a:latin typeface="Times New Roman" pitchFamily="18" charset="0"/>
                <a:cs typeface="Times New Roman" pitchFamily="18" charset="0"/>
              </a:rPr>
              <a:t>ORIENTATION &amp; SHAPE OF BUILDING</a:t>
            </a:r>
            <a:endParaRPr lang="en-US" sz="3200" b="1" u="sng"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4953000"/>
          </a:xfrm>
        </p:spPr>
        <p:txBody>
          <a:bodyPr>
            <a:normAutofit lnSpcReduction="10000"/>
          </a:bodyPr>
          <a:lstStyle/>
          <a:p>
            <a:pPr algn="just"/>
            <a:r>
              <a:rPr lang="en-US" sz="2800" dirty="0" smtClean="0"/>
              <a:t>Plan orientation to minimize East and West facing facades, North and South facing facades have significantly less exposure to solar gains</a:t>
            </a:r>
          </a:p>
          <a:p>
            <a:pPr algn="just"/>
            <a:r>
              <a:rPr lang="en-US" sz="2800" dirty="0" smtClean="0"/>
              <a:t>On East and West facing facades, consider minimizing the no. &amp; size of openings &amp; provide shading</a:t>
            </a:r>
          </a:p>
          <a:p>
            <a:pPr algn="just"/>
            <a:r>
              <a:rPr lang="en-US" sz="2800" dirty="0" smtClean="0"/>
              <a:t>Square dimensions are more resource efficient than are rectangular dimensions. Square building footprints and walls enclose more volume per square foot of building envelope than rectangular dimensioned building envelopes</a:t>
            </a:r>
          </a:p>
          <a:p>
            <a:pPr algn="just">
              <a:buNone/>
            </a:pPr>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pPr algn="ctr"/>
            <a:r>
              <a:rPr lang="en-US" sz="4000" b="1" u="sng" dirty="0" smtClean="0">
                <a:solidFill>
                  <a:schemeClr val="tx1"/>
                </a:solidFill>
                <a:latin typeface="Times New Roman" pitchFamily="18" charset="0"/>
                <a:cs typeface="Times New Roman" pitchFamily="18" charset="0"/>
              </a:rPr>
              <a:t>DAY LIGHTING</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4953000"/>
          </a:xfrm>
        </p:spPr>
        <p:txBody>
          <a:bodyPr/>
          <a:lstStyle/>
          <a:p>
            <a:pPr algn="just"/>
            <a:r>
              <a:rPr lang="en-US" sz="4000" dirty="0" smtClean="0"/>
              <a:t>Natural daylight saves electricity by reducing the need for artificial lighting</a:t>
            </a:r>
          </a:p>
          <a:p>
            <a:pPr algn="just"/>
            <a:r>
              <a:rPr lang="en-US" sz="4000" dirty="0" smtClean="0"/>
              <a:t>Provide clerestory windows &amp; skylights</a:t>
            </a:r>
          </a:p>
          <a:p>
            <a:pPr algn="just"/>
            <a:r>
              <a:rPr lang="en-US" sz="4000" dirty="0" smtClean="0"/>
              <a:t>Optimize daylight glazing &amp; glare free vision</a:t>
            </a:r>
          </a:p>
          <a:p>
            <a:pPr algn="just"/>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066800"/>
          </a:xfrm>
        </p:spPr>
        <p:txBody>
          <a:bodyPr>
            <a:noAutofit/>
          </a:bodyPr>
          <a:lstStyle/>
          <a:p>
            <a:pPr algn="ctr"/>
            <a:r>
              <a:rPr lang="en-US" sz="4000" b="1" u="sng" dirty="0" smtClean="0">
                <a:solidFill>
                  <a:schemeClr val="tx1"/>
                </a:solidFill>
                <a:latin typeface="Times New Roman" pitchFamily="18" charset="0"/>
                <a:cs typeface="Times New Roman" pitchFamily="18" charset="0"/>
              </a:rPr>
              <a:t>Effective height of daylight glazing</a:t>
            </a:r>
            <a:endParaRPr lang="en-US" sz="4000" b="1" u="sng" dirty="0">
              <a:solidFill>
                <a:schemeClr val="tx1"/>
              </a:solidFill>
              <a:latin typeface="Times New Roman" pitchFamily="18" charset="0"/>
              <a:cs typeface="Times New Roman" pitchFamily="18" charset="0"/>
            </a:endParaRPr>
          </a:p>
        </p:txBody>
      </p:sp>
      <p:pic>
        <p:nvPicPr>
          <p:cNvPr id="4" name="Content Placeholder 3"/>
          <p:cNvPicPr>
            <a:picLocks noGrp="1"/>
          </p:cNvPicPr>
          <p:nvPr>
            <p:ph idx="1"/>
          </p:nvPr>
        </p:nvPicPr>
        <p:blipFill>
          <a:blip r:embed="rId2"/>
          <a:srcRect/>
          <a:stretch>
            <a:fillRect/>
          </a:stretch>
        </p:blipFill>
        <p:spPr bwMode="auto">
          <a:xfrm>
            <a:off x="228600" y="1600200"/>
            <a:ext cx="8686800" cy="5257800"/>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rmAutofit/>
          </a:bodyPr>
          <a:lstStyle/>
          <a:p>
            <a:pPr algn="just"/>
            <a:r>
              <a:rPr lang="en-US" sz="3600" b="1" dirty="0" smtClean="0">
                <a:solidFill>
                  <a:schemeClr val="tx1"/>
                </a:solidFill>
              </a:rPr>
              <a:t>SUSTAINABLE CONSTRUCTION</a:t>
            </a:r>
            <a:endParaRPr lang="en-US" sz="3600" b="1" dirty="0">
              <a:solidFill>
                <a:schemeClr val="tx1"/>
              </a:solidFill>
            </a:endParaRPr>
          </a:p>
        </p:txBody>
      </p:sp>
      <p:sp>
        <p:nvSpPr>
          <p:cNvPr id="3" name="Content Placeholder 2"/>
          <p:cNvSpPr>
            <a:spLocks noGrp="1"/>
          </p:cNvSpPr>
          <p:nvPr>
            <p:ph idx="1"/>
          </p:nvPr>
        </p:nvSpPr>
        <p:spPr>
          <a:xfrm>
            <a:off x="457200" y="1600200"/>
            <a:ext cx="8229600" cy="4724400"/>
          </a:xfrm>
        </p:spPr>
        <p:txBody>
          <a:bodyPr/>
          <a:lstStyle/>
          <a:p>
            <a:pPr algn="just"/>
            <a:r>
              <a:rPr lang="en-US" sz="2800" dirty="0" smtClean="0"/>
              <a:t>Sustainable construction aims at reducing the environmental impact of a building over its entire lifetime, while optimizing its economic viability and the comfort and safety of its occupants. </a:t>
            </a:r>
          </a:p>
          <a:p>
            <a:pPr algn="just"/>
            <a:endParaRPr lang="en-US" dirty="0"/>
          </a:p>
        </p:txBody>
      </p:sp>
      <p:pic>
        <p:nvPicPr>
          <p:cNvPr id="4" name="Picture 3" descr="Sustainable-Construction.jpg"/>
          <p:cNvPicPr>
            <a:picLocks noChangeAspect="1"/>
          </p:cNvPicPr>
          <p:nvPr/>
        </p:nvPicPr>
        <p:blipFill>
          <a:blip r:embed="rId2" cstate="print"/>
          <a:stretch>
            <a:fillRect/>
          </a:stretch>
        </p:blipFill>
        <p:spPr>
          <a:xfrm>
            <a:off x="1219200" y="3657600"/>
            <a:ext cx="6705600" cy="2667000"/>
          </a:xfrm>
          <a:prstGeom prst="rect">
            <a:avLst/>
          </a:prstGeom>
        </p:spPr>
      </p:pic>
      <p:sp>
        <p:nvSpPr>
          <p:cNvPr id="8" name="Date Placeholder 7"/>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542288"/>
          </a:xfrm>
        </p:spPr>
        <p:txBody>
          <a:bodyPr>
            <a:noAutofit/>
          </a:bodyPr>
          <a:lstStyle/>
          <a:p>
            <a:pPr algn="ctr"/>
            <a:r>
              <a:rPr lang="en-US" sz="4000" b="1" u="sng" dirty="0" smtClean="0">
                <a:solidFill>
                  <a:schemeClr val="tx1"/>
                </a:solidFill>
                <a:latin typeface="Times New Roman" pitchFamily="18" charset="0"/>
                <a:cs typeface="Times New Roman" pitchFamily="18" charset="0"/>
              </a:rPr>
              <a:t>Orientation of buildings to prevent</a:t>
            </a:r>
            <a:br>
              <a:rPr lang="en-US" sz="4000" b="1" u="sng" dirty="0" smtClean="0">
                <a:solidFill>
                  <a:schemeClr val="tx1"/>
                </a:solidFill>
                <a:latin typeface="Times New Roman" pitchFamily="18" charset="0"/>
                <a:cs typeface="Times New Roman" pitchFamily="18" charset="0"/>
              </a:rPr>
            </a:br>
            <a:r>
              <a:rPr lang="en-US" sz="4000" b="1" u="sng" dirty="0" smtClean="0">
                <a:solidFill>
                  <a:schemeClr val="tx1"/>
                </a:solidFill>
                <a:latin typeface="Times New Roman" pitchFamily="18" charset="0"/>
                <a:cs typeface="Times New Roman" pitchFamily="18" charset="0"/>
              </a:rPr>
              <a:t>solar exposure</a:t>
            </a:r>
            <a:endParaRPr lang="en-US" sz="4000" b="1" u="sng" dirty="0">
              <a:solidFill>
                <a:schemeClr val="tx1"/>
              </a:solidFill>
              <a:latin typeface="Times New Roman" pitchFamily="18" charset="0"/>
              <a:cs typeface="Times New Roman" pitchFamily="18" charset="0"/>
            </a:endParaRPr>
          </a:p>
        </p:txBody>
      </p:sp>
      <p:pic>
        <p:nvPicPr>
          <p:cNvPr id="4" name="Content Placeholder 3"/>
          <p:cNvPicPr>
            <a:picLocks noGrp="1"/>
          </p:cNvPicPr>
          <p:nvPr>
            <p:ph idx="1"/>
          </p:nvPr>
        </p:nvPicPr>
        <p:blipFill>
          <a:blip r:embed="rId2"/>
          <a:srcRect/>
          <a:stretch>
            <a:fillRect/>
          </a:stretch>
        </p:blipFill>
        <p:spPr bwMode="auto">
          <a:xfrm>
            <a:off x="762000" y="2057400"/>
            <a:ext cx="7848600" cy="4572000"/>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Autofit/>
          </a:bodyPr>
          <a:lstStyle/>
          <a:p>
            <a:pPr algn="ctr"/>
            <a:r>
              <a:rPr lang="en-US" sz="4000" b="1" u="sng" dirty="0" smtClean="0">
                <a:solidFill>
                  <a:schemeClr val="tx1"/>
                </a:solidFill>
                <a:latin typeface="Times New Roman" pitchFamily="18" charset="0"/>
                <a:cs typeface="Times New Roman" pitchFamily="18" charset="0"/>
              </a:rPr>
              <a:t>REDUCING HEAT ISLAND EFFECT</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752600"/>
            <a:ext cx="8229600" cy="4953000"/>
          </a:xfrm>
        </p:spPr>
        <p:txBody>
          <a:bodyPr>
            <a:normAutofit/>
          </a:bodyPr>
          <a:lstStyle/>
          <a:p>
            <a:pPr algn="just"/>
            <a:r>
              <a:rPr lang="en-US" sz="3600" dirty="0" smtClean="0"/>
              <a:t>Decreasing impervious surface areas  &amp; incorporating a tree canopy in the landscaping</a:t>
            </a:r>
          </a:p>
          <a:p>
            <a:pPr algn="just"/>
            <a:r>
              <a:rPr lang="en-US" sz="3600" dirty="0" smtClean="0"/>
              <a:t>Light &amp; reflective colors should be used</a:t>
            </a:r>
          </a:p>
          <a:p>
            <a:pPr algn="just"/>
            <a:r>
              <a:rPr lang="en-US" sz="3600" dirty="0" smtClean="0"/>
              <a:t>Tree shade surface areas should be increased as they absorb heat</a:t>
            </a:r>
            <a:endParaRPr lang="en-US" sz="36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a:bodyPr>
          <a:lstStyle/>
          <a:p>
            <a:pPr algn="ctr"/>
            <a:r>
              <a:rPr lang="en-US" sz="4000" b="1" u="sng" dirty="0" smtClean="0">
                <a:solidFill>
                  <a:schemeClr val="tx1"/>
                </a:solidFill>
                <a:latin typeface="Times New Roman" pitchFamily="18" charset="0"/>
                <a:cs typeface="Times New Roman" pitchFamily="18" charset="0"/>
              </a:rPr>
              <a:t>WATER TREATMENT</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524000"/>
            <a:ext cx="8229600" cy="4800600"/>
          </a:xfrm>
        </p:spPr>
        <p:txBody>
          <a:bodyPr>
            <a:noAutofit/>
          </a:bodyPr>
          <a:lstStyle/>
          <a:p>
            <a:pPr algn="just"/>
            <a:r>
              <a:rPr lang="en-US" sz="2800" dirty="0" smtClean="0"/>
              <a:t>Use low flow plumbing fixtures</a:t>
            </a:r>
          </a:p>
          <a:p>
            <a:pPr algn="just"/>
            <a:r>
              <a:rPr lang="en-US" sz="2800" dirty="0" smtClean="0"/>
              <a:t>Rainwater  collected from roofs or paved parking lots can be used for flushing toilets and landscape irrigation</a:t>
            </a:r>
          </a:p>
          <a:p>
            <a:pPr algn="just"/>
            <a:r>
              <a:rPr lang="en-US" sz="2800" dirty="0" smtClean="0"/>
              <a:t>Pervious paving should be encouraged</a:t>
            </a:r>
          </a:p>
          <a:p>
            <a:pPr algn="just"/>
            <a:r>
              <a:rPr lang="en-US" sz="2800" dirty="0" smtClean="0"/>
              <a:t>Roof leader disconnect is a method used to intercept rainwater from impervious roofs and direct it into soak away pits, rain barrels, swales or detention facilities</a:t>
            </a:r>
          </a:p>
          <a:p>
            <a:pPr algn="just"/>
            <a:r>
              <a:rPr lang="en-US" sz="2800" dirty="0" smtClean="0"/>
              <a:t>direct water from the sink drain to the toilet tank, where it is used to flush toilets</a:t>
            </a:r>
            <a:endParaRPr lang="en-US" sz="28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47800"/>
          </a:xfrm>
        </p:spPr>
        <p:txBody>
          <a:bodyPr>
            <a:normAutofit/>
          </a:bodyPr>
          <a:lstStyle/>
          <a:p>
            <a:pPr algn="ctr"/>
            <a:r>
              <a:rPr lang="en-US" sz="4000" b="1" u="sng" dirty="0" smtClean="0">
                <a:solidFill>
                  <a:schemeClr val="tx1"/>
                </a:solidFill>
                <a:latin typeface="Times New Roman" pitchFamily="18" charset="0"/>
                <a:cs typeface="Times New Roman" pitchFamily="18" charset="0"/>
              </a:rPr>
              <a:t>Pervious asphalt paving &amp; Roof </a:t>
            </a:r>
            <a:br>
              <a:rPr lang="en-US" sz="4000" b="1" u="sng" dirty="0" smtClean="0">
                <a:solidFill>
                  <a:schemeClr val="tx1"/>
                </a:solidFill>
                <a:latin typeface="Times New Roman" pitchFamily="18" charset="0"/>
                <a:cs typeface="Times New Roman" pitchFamily="18" charset="0"/>
              </a:rPr>
            </a:br>
            <a:r>
              <a:rPr lang="en-US" sz="4000" b="1" u="sng" dirty="0" smtClean="0">
                <a:solidFill>
                  <a:schemeClr val="tx1"/>
                </a:solidFill>
                <a:latin typeface="Times New Roman" pitchFamily="18" charset="0"/>
                <a:cs typeface="Times New Roman" pitchFamily="18" charset="0"/>
              </a:rPr>
              <a:t>leader disconnect </a:t>
            </a:r>
            <a:endParaRPr lang="en-US" sz="4000" b="1" u="sng" dirty="0">
              <a:solidFill>
                <a:schemeClr val="tx1"/>
              </a:solidFill>
              <a:latin typeface="Times New Roman" pitchFamily="18" charset="0"/>
              <a:cs typeface="Times New Roman" pitchFamily="18" charset="0"/>
            </a:endParaRPr>
          </a:p>
        </p:txBody>
      </p:sp>
      <p:pic>
        <p:nvPicPr>
          <p:cNvPr id="4" name="Content Placeholder 3" descr="Porous_Asphalt_by_Cahill_Assc.jpg"/>
          <p:cNvPicPr>
            <a:picLocks noGrp="1"/>
          </p:cNvPicPr>
          <p:nvPr>
            <p:ph idx="1"/>
          </p:nvPr>
        </p:nvPicPr>
        <p:blipFill>
          <a:blip r:embed="rId2"/>
          <a:srcRect/>
          <a:stretch>
            <a:fillRect/>
          </a:stretch>
        </p:blipFill>
        <p:spPr bwMode="auto">
          <a:xfrm>
            <a:off x="304800" y="1828800"/>
            <a:ext cx="4419600" cy="4495800"/>
          </a:xfrm>
          <a:prstGeom prst="rect">
            <a:avLst/>
          </a:prstGeom>
          <a:noFill/>
          <a:ln w="9525">
            <a:noFill/>
            <a:miter lim="800000"/>
            <a:headEnd/>
            <a:tailEnd/>
          </a:ln>
        </p:spPr>
      </p:pic>
      <p:pic>
        <p:nvPicPr>
          <p:cNvPr id="5" name="Picture 2"/>
          <p:cNvPicPr>
            <a:picLocks noChangeAspect="1" noChangeArrowheads="1"/>
          </p:cNvPicPr>
          <p:nvPr/>
        </p:nvPicPr>
        <p:blipFill>
          <a:blip r:embed="rId3"/>
          <a:srcRect/>
          <a:stretch>
            <a:fillRect/>
          </a:stretch>
        </p:blipFill>
        <p:spPr bwMode="auto">
          <a:xfrm>
            <a:off x="4724400" y="1752600"/>
            <a:ext cx="4191000" cy="4571999"/>
          </a:xfrm>
          <a:prstGeom prst="rect">
            <a:avLst/>
          </a:prstGeom>
          <a:noFill/>
          <a:ln w="9525">
            <a:noFill/>
            <a:miter lim="800000"/>
            <a:headEnd/>
            <a:tailEnd/>
          </a:ln>
          <a:effectLst/>
        </p:spPr>
      </p:pic>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a:stretch>
            <a:fillRect/>
          </a:stretch>
        </p:blipFill>
        <p:spPr bwMode="auto">
          <a:xfrm>
            <a:off x="609600" y="457200"/>
            <a:ext cx="8153400" cy="4267200"/>
          </a:xfrm>
          <a:prstGeom prst="rect">
            <a:avLst/>
          </a:prstGeom>
          <a:noFill/>
          <a:ln w="9525">
            <a:noFill/>
            <a:miter lim="800000"/>
            <a:headEnd/>
            <a:tailEnd/>
          </a:ln>
        </p:spPr>
      </p:pic>
      <p:sp>
        <p:nvSpPr>
          <p:cNvPr id="6" name="Title 1"/>
          <p:cNvSpPr>
            <a:spLocks noGrp="1"/>
          </p:cNvSpPr>
          <p:nvPr>
            <p:ph type="title"/>
          </p:nvPr>
        </p:nvSpPr>
        <p:spPr>
          <a:xfrm>
            <a:off x="457200" y="4419600"/>
            <a:ext cx="8229600" cy="1676400"/>
          </a:xfrm>
        </p:spPr>
        <p:txBody>
          <a:bodyPr>
            <a:noAutofit/>
          </a:bodyPr>
          <a:lstStyle/>
          <a:p>
            <a:pPr algn="ctr"/>
            <a:r>
              <a:rPr lang="en-US" sz="3200" dirty="0" smtClean="0">
                <a:solidFill>
                  <a:schemeClr val="tx1"/>
                </a:solidFill>
              </a:rPr>
              <a:t> Centre for Environmental Sciences IIT KANPUR</a:t>
            </a:r>
            <a:br>
              <a:rPr lang="en-US" sz="3200" dirty="0" smtClean="0">
                <a:solidFill>
                  <a:schemeClr val="tx1"/>
                </a:solidFill>
              </a:rPr>
            </a:br>
            <a:r>
              <a:rPr lang="en-US" sz="3200" dirty="0" smtClean="0">
                <a:solidFill>
                  <a:schemeClr val="tx1"/>
                </a:solidFill>
              </a:rPr>
              <a:t>     (5 Star GRIHA Rated Building)</a:t>
            </a:r>
            <a:endParaRPr lang="en-US" sz="3200" dirty="0">
              <a:solidFill>
                <a:schemeClr val="tx1"/>
              </a:solidFill>
            </a:endParaRPr>
          </a:p>
        </p:txBody>
      </p:sp>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Autofit/>
          </a:bodyPr>
          <a:lstStyle/>
          <a:p>
            <a:pPr algn="ctr"/>
            <a:r>
              <a:rPr lang="en-US" sz="4400" b="1" u="sng" dirty="0" smtClean="0">
                <a:solidFill>
                  <a:schemeClr val="tx1"/>
                </a:solidFill>
                <a:latin typeface="Times New Roman" pitchFamily="18" charset="0"/>
                <a:cs typeface="Times New Roman" pitchFamily="18" charset="0"/>
              </a:rPr>
              <a:t>CESE</a:t>
            </a:r>
            <a:endParaRPr lang="en-US" sz="44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76400"/>
            <a:ext cx="8229600" cy="4648200"/>
          </a:xfrm>
        </p:spPr>
        <p:txBody>
          <a:bodyPr>
            <a:noAutofit/>
          </a:bodyPr>
          <a:lstStyle/>
          <a:p>
            <a:r>
              <a:rPr lang="en-US" sz="3600" dirty="0" smtClean="0"/>
              <a:t>CESE is a research facility at the IIT, Kanpur</a:t>
            </a:r>
          </a:p>
          <a:p>
            <a:r>
              <a:rPr lang="en-US" sz="3600" dirty="0" smtClean="0"/>
              <a:t>Plot area 17500 square meter</a:t>
            </a:r>
          </a:p>
          <a:p>
            <a:r>
              <a:rPr lang="en-US" sz="3600" dirty="0" smtClean="0"/>
              <a:t>Facilities- Laboratories, seminar rooms, discussion rooms</a:t>
            </a:r>
          </a:p>
          <a:p>
            <a:r>
              <a:rPr lang="en-US" sz="3600" dirty="0" smtClean="0"/>
              <a:t>Designed in a sustainable &amp; environment friendly manner</a:t>
            </a:r>
            <a:endParaRPr lang="en-US" sz="36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pPr algn="ctr"/>
            <a:r>
              <a:rPr lang="en-US" sz="4000" b="1" dirty="0" smtClean="0">
                <a:solidFill>
                  <a:schemeClr val="tx1"/>
                </a:solidFill>
                <a:latin typeface="Times New Roman" pitchFamily="18" charset="0"/>
                <a:cs typeface="Times New Roman" pitchFamily="18" charset="0"/>
              </a:rPr>
              <a:t>      </a:t>
            </a:r>
            <a:r>
              <a:rPr lang="en-US" sz="4000" b="1" u="sng" dirty="0" smtClean="0">
                <a:solidFill>
                  <a:schemeClr val="tx1"/>
                </a:solidFill>
                <a:latin typeface="Times New Roman" pitchFamily="18" charset="0"/>
                <a:cs typeface="Times New Roman" pitchFamily="18" charset="0"/>
              </a:rPr>
              <a:t>WATER CONSERVATION</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76400"/>
            <a:ext cx="8229600" cy="4648200"/>
          </a:xfrm>
        </p:spPr>
        <p:txBody>
          <a:bodyPr>
            <a:normAutofit/>
          </a:bodyPr>
          <a:lstStyle/>
          <a:p>
            <a:pPr algn="just"/>
            <a:r>
              <a:rPr lang="en-US" sz="3200" dirty="0" smtClean="0"/>
              <a:t>Landscape water demand by more than 50% is achieved by min grass area &amp; max green area by native vegetation &amp; trees</a:t>
            </a:r>
          </a:p>
          <a:p>
            <a:pPr algn="just"/>
            <a:r>
              <a:rPr lang="en-US" sz="3200" dirty="0" smtClean="0"/>
              <a:t>Low flow Plumbing Fixtures used reducing water consumption by 62%</a:t>
            </a:r>
          </a:p>
          <a:p>
            <a:pPr algn="just"/>
            <a:r>
              <a:rPr lang="en-US" sz="3200" dirty="0" smtClean="0"/>
              <a:t>Waste water treated &amp; reused in irrigation</a:t>
            </a:r>
          </a:p>
          <a:p>
            <a:pPr algn="just"/>
            <a:r>
              <a:rPr lang="en-US" sz="3200" dirty="0" smtClean="0"/>
              <a:t>Rain water harvesting system is designed</a:t>
            </a:r>
            <a:endParaRPr lang="en-US" sz="32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pPr algn="ctr"/>
            <a:r>
              <a:rPr lang="en-US" sz="4000" b="1" u="sng" dirty="0" smtClean="0">
                <a:solidFill>
                  <a:schemeClr val="tx1"/>
                </a:solidFill>
                <a:latin typeface="Times New Roman" pitchFamily="18" charset="0"/>
                <a:cs typeface="Times New Roman" pitchFamily="18" charset="0"/>
              </a:rPr>
              <a:t>ENERGY- END USE</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5029200"/>
          </a:xfrm>
        </p:spPr>
        <p:txBody>
          <a:bodyPr>
            <a:normAutofit lnSpcReduction="10000"/>
          </a:bodyPr>
          <a:lstStyle/>
          <a:p>
            <a:pPr algn="just"/>
            <a:r>
              <a:rPr lang="en-US" sz="2800" dirty="0" smtClean="0"/>
              <a:t>Architectural design as per climate of Kanpur, sun path analysis, predominant wind direction &amp; existing vegetation</a:t>
            </a:r>
          </a:p>
          <a:p>
            <a:pPr algn="just"/>
            <a:r>
              <a:rPr lang="en-US" sz="2800" dirty="0" smtClean="0"/>
              <a:t>Optimized building envelope, to reduce cooling load &amp; to achieve thermal comfort</a:t>
            </a:r>
          </a:p>
          <a:p>
            <a:pPr algn="just"/>
            <a:r>
              <a:rPr lang="en-US" sz="2800" dirty="0" smtClean="0"/>
              <a:t>Efficient window design by selecting efficient glazing, external shading &amp; glare free natural daylight</a:t>
            </a:r>
          </a:p>
          <a:p>
            <a:pPr algn="just"/>
            <a:r>
              <a:rPr lang="en-US" sz="2800" dirty="0" smtClean="0"/>
              <a:t>Roof shaded by bamboo trellis &amp; green covers</a:t>
            </a:r>
          </a:p>
          <a:p>
            <a:pPr algn="just"/>
            <a:r>
              <a:rPr lang="en-US" sz="2800" dirty="0" smtClean="0"/>
              <a:t>Common circulation areas are day lit &amp; naturally ventilated</a:t>
            </a:r>
          </a:p>
          <a:p>
            <a:pPr algn="just"/>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Autofit/>
          </a:bodyPr>
          <a:lstStyle/>
          <a:p>
            <a:pPr algn="ctr"/>
            <a:r>
              <a:rPr lang="en-US" sz="4000" b="1" u="sng" dirty="0" smtClean="0">
                <a:solidFill>
                  <a:schemeClr val="tx1"/>
                </a:solidFill>
                <a:latin typeface="Times New Roman" pitchFamily="18" charset="0"/>
                <a:cs typeface="Times New Roman" pitchFamily="18" charset="0"/>
              </a:rPr>
              <a:t>ENERGY-Embodied &amp; Construction</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828800"/>
            <a:ext cx="8229600" cy="4495800"/>
          </a:xfrm>
        </p:spPr>
        <p:txBody>
          <a:bodyPr>
            <a:normAutofit/>
          </a:bodyPr>
          <a:lstStyle/>
          <a:p>
            <a:r>
              <a:rPr lang="en-US" sz="3200" dirty="0" smtClean="0"/>
              <a:t>Portland </a:t>
            </a:r>
            <a:r>
              <a:rPr lang="en-US" sz="3200" dirty="0" err="1" smtClean="0"/>
              <a:t>Pozzolana</a:t>
            </a:r>
            <a:r>
              <a:rPr lang="en-US" sz="3200" dirty="0" smtClean="0"/>
              <a:t> Cement (PPC) with fly ash content is used in plaster and masonry mortar.</a:t>
            </a:r>
          </a:p>
          <a:p>
            <a:r>
              <a:rPr lang="en-US" sz="3200" dirty="0" smtClean="0"/>
              <a:t>Wood for doors is procured from commercially managed forests. Modular furniture made from particle board is used for interiors.</a:t>
            </a:r>
          </a:p>
          <a:p>
            <a:endParaRPr lang="en-US" sz="32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rmAutofit fontScale="90000"/>
          </a:bodyPr>
          <a:lstStyle/>
          <a:p>
            <a:pPr algn="ctr"/>
            <a:r>
              <a:rPr lang="en-US" b="1" u="sng" dirty="0" smtClean="0">
                <a:solidFill>
                  <a:schemeClr val="tx1"/>
                </a:solidFill>
                <a:latin typeface="Times New Roman" pitchFamily="18" charset="0"/>
                <a:cs typeface="Times New Roman" pitchFamily="18" charset="0"/>
              </a:rPr>
              <a:t>RENEWABLE ENERGY UTILIZATION</a:t>
            </a:r>
            <a:endParaRPr lang="en-US"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2133600"/>
            <a:ext cx="8229600" cy="4191000"/>
          </a:xfrm>
        </p:spPr>
        <p:txBody>
          <a:bodyPr>
            <a:normAutofit/>
          </a:bodyPr>
          <a:lstStyle/>
          <a:p>
            <a:r>
              <a:rPr lang="en-US" sz="3600" dirty="0" smtClean="0"/>
              <a:t>Renewable energy from photovoltaic panels provide annual energy requirements equivalent to 30% of internal lighting connected load</a:t>
            </a:r>
          </a:p>
          <a:p>
            <a:r>
              <a:rPr lang="en-US" sz="3600" dirty="0" smtClean="0"/>
              <a:t>Hot water demand is met by solar hot water system</a:t>
            </a:r>
            <a:endParaRPr lang="en-US" sz="36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a:bodyPr>
          <a:lstStyle/>
          <a:p>
            <a:r>
              <a:rPr lang="en-US" sz="3600" b="1" u="sng" dirty="0" smtClean="0">
                <a:solidFill>
                  <a:schemeClr val="tx1"/>
                </a:solidFill>
                <a:latin typeface="Times New Roman" pitchFamily="18" charset="0"/>
                <a:cs typeface="Times New Roman" pitchFamily="18" charset="0"/>
              </a:rPr>
              <a:t>WHY NEEDED….???</a:t>
            </a:r>
            <a:endParaRPr lang="en-US" sz="36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lgn="just"/>
            <a:r>
              <a:rPr lang="en-US" sz="3200" dirty="0" smtClean="0"/>
              <a:t>The rising concern for the environment in response to global warming is driving thinkers to seek sustainable solutions.</a:t>
            </a:r>
          </a:p>
          <a:p>
            <a:pPr algn="just"/>
            <a:r>
              <a:rPr lang="en-US" sz="3200" dirty="0" smtClean="0"/>
              <a:t>The real estate industry is a significant contributor to the global warming due to extensive emissions of greenhouse gases (GHGs) from the energy use in buildings.</a:t>
            </a:r>
          </a:p>
          <a:p>
            <a:pPr algn="just"/>
            <a:r>
              <a:rPr lang="en-US" sz="3200" dirty="0" smtClean="0"/>
              <a:t>Construction industry contributes to nearly 40% of energy consumption.</a:t>
            </a:r>
          </a:p>
          <a:p>
            <a:pPr>
              <a:buNone/>
            </a:pPr>
            <a:endParaRPr lang="en-US" dirty="0" smtClean="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pPr algn="ctr"/>
            <a:r>
              <a:rPr lang="en-US" sz="4000" b="1" u="sng" dirty="0" smtClean="0">
                <a:solidFill>
                  <a:schemeClr val="tx1"/>
                </a:solidFill>
                <a:latin typeface="Times New Roman" pitchFamily="18" charset="0"/>
                <a:cs typeface="Times New Roman" pitchFamily="18" charset="0"/>
              </a:rPr>
              <a:t>PERFORMANCE</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143000"/>
            <a:ext cx="8229600" cy="5181600"/>
          </a:xfrm>
        </p:spPr>
        <p:txBody>
          <a:bodyPr>
            <a:noAutofit/>
          </a:bodyPr>
          <a:lstStyle/>
          <a:p>
            <a:r>
              <a:rPr lang="en-US" sz="3200" dirty="0" smtClean="0"/>
              <a:t>The EPI (Energy Performance Index) of the building is predicted to be 45.43 kWh/m</a:t>
            </a:r>
            <a:r>
              <a:rPr lang="en-US" sz="3200" baseline="30000" dirty="0" smtClean="0"/>
              <a:t>2</a:t>
            </a:r>
            <a:r>
              <a:rPr lang="en-US" sz="3200" dirty="0" smtClean="0"/>
              <a:t>/annum, which is 41.3% less than the TERI GRIHA benchmark</a:t>
            </a:r>
          </a:p>
          <a:p>
            <a:r>
              <a:rPr lang="en-US" sz="3200" dirty="0" smtClean="0"/>
              <a:t>In comparison to a conventional building, 59% energy savings are predicted in the CESE building</a:t>
            </a:r>
          </a:p>
          <a:p>
            <a:r>
              <a:rPr lang="en-US" sz="3200" dirty="0" smtClean="0"/>
              <a:t>The Centre has attempted to conserve and utilize resources efficiently and recycle, reuse, and recharge the systems at every stage of design and construction</a:t>
            </a:r>
          </a:p>
          <a:p>
            <a:endParaRPr lang="en-US" sz="3200"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53400" y="2743200"/>
            <a:ext cx="990600" cy="2971800"/>
          </a:xfrm>
        </p:spPr>
        <p:txBody>
          <a:bodyPr numCol="1">
            <a:normAutofit/>
          </a:bodyPr>
          <a:lstStyle/>
          <a:p>
            <a:r>
              <a:rPr lang="en-US" dirty="0" smtClean="0">
                <a:solidFill>
                  <a:schemeClr val="tx1"/>
                </a:solidFill>
              </a:rPr>
              <a:t>                               </a:t>
            </a:r>
          </a:p>
        </p:txBody>
      </p:sp>
      <p:sp>
        <p:nvSpPr>
          <p:cNvPr id="6" name="Rectangle 5"/>
          <p:cNvSpPr/>
          <p:nvPr/>
        </p:nvSpPr>
        <p:spPr>
          <a:xfrm>
            <a:off x="1600200" y="1981200"/>
            <a:ext cx="5791200" cy="2123658"/>
          </a:xfrm>
          <a:prstGeom prst="rect">
            <a:avLst/>
          </a:prstGeom>
        </p:spPr>
        <p:txBody>
          <a:bodyPr wrap="square">
            <a:spAutoFit/>
          </a:bodyPr>
          <a:lstStyle/>
          <a:p>
            <a:pPr algn="ctr"/>
            <a:r>
              <a:rPr lang="en-US" sz="6600" b="1" dirty="0" smtClean="0">
                <a:latin typeface="Times New Roman" pitchFamily="18" charset="0"/>
                <a:cs typeface="Times New Roman" pitchFamily="18" charset="0"/>
              </a:rPr>
              <a:t>Precast Construction</a:t>
            </a:r>
            <a:endParaRPr lang="en-US" sz="6600"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6200"/>
            <a:ext cx="3657600" cy="1162050"/>
          </a:xfrm>
        </p:spPr>
        <p:txBody>
          <a:bodyPr>
            <a:normAutofit fontScale="90000"/>
          </a:bodyPr>
          <a:lstStyle/>
          <a:p>
            <a:r>
              <a:rPr lang="en-US" sz="4400" b="1" dirty="0" smtClean="0">
                <a:solidFill>
                  <a:schemeClr val="tx1"/>
                </a:solidFill>
              </a:rPr>
              <a:t>INTRODUCTION</a:t>
            </a:r>
            <a:endParaRPr lang="en-US" sz="4400" b="1" dirty="0">
              <a:solidFill>
                <a:schemeClr val="tx1"/>
              </a:solidFill>
            </a:endParaRPr>
          </a:p>
        </p:txBody>
      </p:sp>
      <p:sp>
        <p:nvSpPr>
          <p:cNvPr id="4" name="Content Placeholder 3"/>
          <p:cNvSpPr>
            <a:spLocks noGrp="1"/>
          </p:cNvSpPr>
          <p:nvPr>
            <p:ph sz="quarter" idx="1"/>
          </p:nvPr>
        </p:nvSpPr>
        <p:spPr/>
        <p:txBody>
          <a:bodyPr>
            <a:normAutofit fontScale="85000" lnSpcReduction="20000"/>
          </a:bodyPr>
          <a:lstStyle/>
          <a:p>
            <a:r>
              <a:rPr lang="en-US" dirty="0" smtClean="0"/>
              <a:t>The components are readymade and self supporting.</a:t>
            </a:r>
          </a:p>
          <a:p>
            <a:r>
              <a:rPr lang="en-US" dirty="0" smtClean="0"/>
              <a:t>The mould for the precast components can be used for large number of repetitions.</a:t>
            </a:r>
          </a:p>
          <a:p>
            <a:r>
              <a:rPr lang="en-US" dirty="0" smtClean="0"/>
              <a:t>Time is saved by the use of precast elements which are casted off-site.</a:t>
            </a:r>
          </a:p>
          <a:p>
            <a:r>
              <a:rPr lang="en-US" dirty="0" smtClean="0"/>
              <a:t>Increased productivity and economy</a:t>
            </a:r>
          </a:p>
          <a:p>
            <a:r>
              <a:rPr lang="en-US" dirty="0" smtClean="0"/>
              <a:t>the work at site is reduced to minimum, thereby, enhancing the quality of work, reliability and cleanliness</a:t>
            </a:r>
            <a:endParaRPr lang="en-US" dirty="0"/>
          </a:p>
        </p:txBody>
      </p:sp>
      <p:pic>
        <p:nvPicPr>
          <p:cNvPr id="4098" name="Picture 2"/>
          <p:cNvPicPr>
            <a:picLocks noChangeAspect="1" noChangeArrowheads="1"/>
          </p:cNvPicPr>
          <p:nvPr/>
        </p:nvPicPr>
        <p:blipFill>
          <a:blip r:embed="rId2"/>
          <a:srcRect/>
          <a:stretch>
            <a:fillRect/>
          </a:stretch>
        </p:blipFill>
        <p:spPr bwMode="auto">
          <a:xfrm>
            <a:off x="304800" y="1676400"/>
            <a:ext cx="2057400" cy="4648200"/>
          </a:xfrm>
          <a:prstGeom prst="rect">
            <a:avLst/>
          </a:prstGeom>
          <a:noFill/>
          <a:ln w="9525">
            <a:noFill/>
            <a:miter lim="800000"/>
            <a:headEnd/>
            <a:tailEnd/>
          </a:ln>
          <a:effectLst/>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ransition>
    <p:circl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144000" cy="7086600"/>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en-US" smtClean="0"/>
              <a:t>PSIT COE Kanpur</a:t>
            </a:r>
            <a:endParaRPr lang="en-US"/>
          </a:p>
        </p:txBody>
      </p:sp>
      <p:sp>
        <p:nvSpPr>
          <p:cNvPr id="6" name="Date Placeholder 5"/>
          <p:cNvSpPr>
            <a:spLocks noGrp="1"/>
          </p:cNvSpPr>
          <p:nvPr>
            <p:ph type="dt" sz="half" idx="10"/>
          </p:nvPr>
        </p:nvSpPr>
        <p:spPr/>
        <p:txBody>
          <a:bodyPr/>
          <a:lstStyle/>
          <a:p>
            <a:r>
              <a:rPr lang="en-US" smtClean="0"/>
              <a:t>26/04/2014</a:t>
            </a:r>
            <a:endParaRPr lang="en-US"/>
          </a:p>
        </p:txBody>
      </p:sp>
    </p:spTree>
  </p:cSld>
  <p:clrMapOvr>
    <a:masterClrMapping/>
  </p:clrMapOvr>
  <p:transition>
    <p:cover dir="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533400" y="304800"/>
            <a:ext cx="8001000" cy="6000750"/>
          </a:xfrm>
          <a:prstGeom prst="rect">
            <a:avLst/>
          </a:prstGeom>
          <a:noFill/>
          <a:ln w="9525">
            <a:noFill/>
            <a:miter lim="800000"/>
            <a:headEnd/>
            <a:tailEnd/>
          </a:ln>
          <a:effectLst/>
        </p:spPr>
      </p:pic>
      <p:sp>
        <p:nvSpPr>
          <p:cNvPr id="5" name="Footer Placeholder 4"/>
          <p:cNvSpPr>
            <a:spLocks noGrp="1"/>
          </p:cNvSpPr>
          <p:nvPr>
            <p:ph type="ftr" sz="quarter" idx="11"/>
          </p:nvPr>
        </p:nvSpPr>
        <p:spPr/>
        <p:txBody>
          <a:bodyPr/>
          <a:lstStyle/>
          <a:p>
            <a:r>
              <a:rPr lang="en-US" smtClean="0"/>
              <a:t>PSIT COE Kanpur</a:t>
            </a:r>
            <a:endParaRPr lang="en-US"/>
          </a:p>
        </p:txBody>
      </p:sp>
      <p:sp>
        <p:nvSpPr>
          <p:cNvPr id="6" name="Date Placeholder 5"/>
          <p:cNvSpPr>
            <a:spLocks noGrp="1"/>
          </p:cNvSpPr>
          <p:nvPr>
            <p:ph type="dt" sz="half" idx="10"/>
          </p:nvPr>
        </p:nvSpPr>
        <p:spPr/>
        <p:txBody>
          <a:bodyPr/>
          <a:lstStyle/>
          <a:p>
            <a:r>
              <a:rPr lang="en-US" smtClean="0"/>
              <a:t>26/04/2014</a:t>
            </a:r>
            <a:endParaRPr lang="en-US"/>
          </a:p>
        </p:txBody>
      </p:sp>
    </p:spTree>
  </p:cSld>
  <p:clrMapOvr>
    <a:masterClrMapping/>
  </p:clrMapOvr>
  <p:transition>
    <p:blinds/>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GFRG Building System</a:t>
            </a:r>
            <a:endParaRPr lang="en-US" b="1" dirty="0"/>
          </a:p>
        </p:txBody>
      </p:sp>
      <p:pic>
        <p:nvPicPr>
          <p:cNvPr id="7170" name="Picture 2"/>
          <p:cNvPicPr>
            <a:picLocks noGrp="1" noChangeAspect="1" noChangeArrowheads="1"/>
          </p:cNvPicPr>
          <p:nvPr>
            <p:ph sz="quarter" idx="1"/>
          </p:nvPr>
        </p:nvPicPr>
        <p:blipFill>
          <a:blip r:embed="rId2"/>
          <a:srcRect/>
          <a:stretch>
            <a:fillRect/>
          </a:stretch>
        </p:blipFill>
        <p:spPr bwMode="auto">
          <a:xfrm>
            <a:off x="609600" y="1828800"/>
            <a:ext cx="8001000" cy="4724400"/>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r>
              <a:rPr lang="en-US" sz="4000" b="1" u="sng" dirty="0" smtClean="0">
                <a:solidFill>
                  <a:schemeClr val="tx1"/>
                </a:solidFill>
                <a:latin typeface="Times New Roman" pitchFamily="18" charset="0"/>
                <a:cs typeface="Times New Roman" pitchFamily="18" charset="0"/>
              </a:rPr>
              <a:t>GFRG Building System</a:t>
            </a:r>
            <a:endParaRPr lang="en-US" sz="4000" b="1" u="sng" dirty="0">
              <a:solidFill>
                <a:schemeClr val="tx1"/>
              </a:solidFill>
              <a:latin typeface="Times New Roman" pitchFamily="18" charset="0"/>
              <a:cs typeface="Times New Roman" pitchFamily="18" charset="0"/>
            </a:endParaRPr>
          </a:p>
        </p:txBody>
      </p:sp>
      <p:pic>
        <p:nvPicPr>
          <p:cNvPr id="8194" name="Picture 2"/>
          <p:cNvPicPr>
            <a:picLocks noGrp="1" noChangeAspect="1" noChangeArrowheads="1"/>
          </p:cNvPicPr>
          <p:nvPr>
            <p:ph sz="quarter" idx="1"/>
          </p:nvPr>
        </p:nvPicPr>
        <p:blipFill>
          <a:blip r:embed="rId2"/>
          <a:srcRect/>
          <a:stretch>
            <a:fillRect/>
          </a:stretch>
        </p:blipFill>
        <p:spPr bwMode="auto">
          <a:xfrm>
            <a:off x="533400" y="1524000"/>
            <a:ext cx="8153400" cy="5105400"/>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ctr"/>
            <a:r>
              <a:rPr lang="en-US" sz="4000" b="1" u="sng" dirty="0" smtClean="0">
                <a:solidFill>
                  <a:schemeClr val="tx1"/>
                </a:solidFill>
                <a:latin typeface="Times New Roman" pitchFamily="18" charset="0"/>
                <a:cs typeface="Times New Roman" pitchFamily="18" charset="0"/>
              </a:rPr>
              <a:t>GFRG building System</a:t>
            </a:r>
            <a:endParaRPr lang="en-US" sz="4000" b="1" u="sng" dirty="0">
              <a:solidFill>
                <a:schemeClr val="tx1"/>
              </a:solidFill>
              <a:latin typeface="Times New Roman" pitchFamily="18" charset="0"/>
              <a:cs typeface="Times New Roman" pitchFamily="18" charset="0"/>
            </a:endParaRPr>
          </a:p>
        </p:txBody>
      </p:sp>
      <p:pic>
        <p:nvPicPr>
          <p:cNvPr id="9218" name="Picture 2"/>
          <p:cNvPicPr>
            <a:picLocks noGrp="1" noChangeAspect="1" noChangeArrowheads="1"/>
          </p:cNvPicPr>
          <p:nvPr>
            <p:ph sz="quarter" idx="1"/>
          </p:nvPr>
        </p:nvPicPr>
        <p:blipFill>
          <a:blip r:embed="rId2"/>
          <a:srcRect/>
          <a:stretch>
            <a:fillRect/>
          </a:stretch>
        </p:blipFill>
        <p:spPr bwMode="auto">
          <a:xfrm>
            <a:off x="838200" y="1600200"/>
            <a:ext cx="7543800" cy="5105400"/>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heel spokes="2"/>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b="1" u="sng" dirty="0" smtClean="0">
                <a:solidFill>
                  <a:schemeClr val="tx1"/>
                </a:solidFill>
                <a:latin typeface="Times New Roman" pitchFamily="18" charset="0"/>
                <a:cs typeface="Times New Roman" pitchFamily="18" charset="0"/>
              </a:rPr>
              <a:t>Cold Formed Steel (CFS) Housing System</a:t>
            </a:r>
            <a:endParaRPr lang="en-US" sz="44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normAutofit/>
          </a:bodyPr>
          <a:lstStyle/>
          <a:p>
            <a:r>
              <a:rPr lang="en-US" dirty="0" smtClean="0"/>
              <a:t> Made by rolling or pressing thin gauges of sheet steel into structural elements.</a:t>
            </a:r>
          </a:p>
          <a:p>
            <a:r>
              <a:rPr lang="en-US" dirty="0" smtClean="0"/>
              <a:t>Were introduced to the Indian market lately in the 1990’s.</a:t>
            </a:r>
          </a:p>
          <a:p>
            <a:r>
              <a:rPr lang="en-US" dirty="0" smtClean="0"/>
              <a:t>Complete building package is supplied by a single vendor, compatibility of all the building components and accessories is assured.</a:t>
            </a:r>
          </a:p>
          <a:p>
            <a:r>
              <a:rPr lang="en-US" dirty="0" smtClean="0"/>
              <a:t>When a building is no longer needed it can be disassembled, stored or moved to another location and re-erected because only bolted connections are used</a:t>
            </a:r>
          </a:p>
          <a:p>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pull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algn="ctr"/>
            <a:r>
              <a:rPr lang="en-US" b="1" u="sng" dirty="0" smtClean="0">
                <a:solidFill>
                  <a:schemeClr val="tx1"/>
                </a:solidFill>
                <a:latin typeface="Times New Roman" pitchFamily="18" charset="0"/>
                <a:cs typeface="Times New Roman" pitchFamily="18" charset="0"/>
              </a:rPr>
              <a:t>Cold Formed Steel (CFS) Housing System</a:t>
            </a:r>
            <a:endParaRPr lang="en-US" u="sng" dirty="0">
              <a:solidFill>
                <a:schemeClr val="tx1"/>
              </a:solidFill>
              <a:latin typeface="Times New Roman" pitchFamily="18" charset="0"/>
              <a:cs typeface="Times New Roman" pitchFamily="18" charset="0"/>
            </a:endParaRPr>
          </a:p>
        </p:txBody>
      </p:sp>
      <p:pic>
        <p:nvPicPr>
          <p:cNvPr id="10242" name="Picture 2"/>
          <p:cNvPicPr>
            <a:picLocks noGrp="1" noChangeAspect="1" noChangeArrowheads="1"/>
          </p:cNvPicPr>
          <p:nvPr>
            <p:ph sz="quarter" idx="1"/>
          </p:nvPr>
        </p:nvPicPr>
        <p:blipFill>
          <a:blip r:embed="rId2"/>
          <a:srcRect/>
          <a:stretch>
            <a:fillRect/>
          </a:stretch>
        </p:blipFill>
        <p:spPr bwMode="auto">
          <a:xfrm>
            <a:off x="609600" y="1676400"/>
            <a:ext cx="7924800" cy="4724400"/>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85800"/>
          </a:xfrm>
        </p:spPr>
        <p:txBody>
          <a:bodyPr>
            <a:noAutofit/>
          </a:bodyPr>
          <a:lstStyle/>
          <a:p>
            <a:pPr algn="ctr"/>
            <a:r>
              <a:rPr lang="en-US" sz="3600" b="1" dirty="0" smtClean="0">
                <a:solidFill>
                  <a:schemeClr val="tx1"/>
                </a:solidFill>
                <a:latin typeface="Times New Roman" pitchFamily="18" charset="0"/>
                <a:cs typeface="Times New Roman" pitchFamily="18" charset="0"/>
              </a:rPr>
              <a:t>CONCEPT OF GREEN BUILDING</a:t>
            </a:r>
            <a:endParaRPr lang="en-US" sz="3600" b="1" dirty="0">
              <a:solidFill>
                <a:schemeClr val="tx1"/>
              </a:solidFill>
              <a:latin typeface="Times New Roman" pitchFamily="18" charset="0"/>
              <a:cs typeface="Times New Roman" pitchFamily="18" charset="0"/>
            </a:endParaRPr>
          </a:p>
        </p:txBody>
      </p:sp>
      <p:pic>
        <p:nvPicPr>
          <p:cNvPr id="4" name="Content Placeholder 3" descr="what-is-a-green-building-648x351.jpg.gif"/>
          <p:cNvPicPr>
            <a:picLocks noGrp="1" noChangeAspect="1"/>
          </p:cNvPicPr>
          <p:nvPr>
            <p:ph idx="1"/>
          </p:nvPr>
        </p:nvPicPr>
        <p:blipFill>
          <a:blip r:embed="rId2"/>
          <a:stretch>
            <a:fillRect/>
          </a:stretch>
        </p:blipFill>
        <p:spPr>
          <a:xfrm>
            <a:off x="1" y="1071562"/>
            <a:ext cx="9144000" cy="5786438"/>
          </a:xfrm>
        </p:spPr>
      </p:pic>
      <p:sp>
        <p:nvSpPr>
          <p:cNvPr id="7" name="Footer Placeholder 6"/>
          <p:cNvSpPr>
            <a:spLocks noGrp="1"/>
          </p:cNvSpPr>
          <p:nvPr>
            <p:ph type="ftr" sz="quarter" idx="11"/>
          </p:nvPr>
        </p:nvSpPr>
        <p:spPr/>
        <p:txBody>
          <a:bodyPr/>
          <a:lstStyle/>
          <a:p>
            <a:endParaRPr lang="en-US" dirty="0"/>
          </a:p>
        </p:txBody>
      </p:sp>
      <p:sp>
        <p:nvSpPr>
          <p:cNvPr id="8" name="Date Placeholder 7"/>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1143000"/>
          </a:xfrm>
        </p:spPr>
        <p:txBody>
          <a:bodyPr>
            <a:normAutofit/>
          </a:bodyPr>
          <a:lstStyle/>
          <a:p>
            <a:pPr algn="ctr"/>
            <a:r>
              <a:rPr lang="en-US" sz="4400" b="1" u="sng" dirty="0" smtClean="0">
                <a:solidFill>
                  <a:schemeClr val="tx1"/>
                </a:solidFill>
                <a:latin typeface="Times New Roman" pitchFamily="18" charset="0"/>
                <a:cs typeface="Times New Roman" pitchFamily="18" charset="0"/>
              </a:rPr>
              <a:t>Mechanized Formwork System </a:t>
            </a:r>
            <a:endParaRPr lang="en-US" sz="4400" b="1" u="sng" dirty="0">
              <a:solidFill>
                <a:schemeClr val="tx1"/>
              </a:solidFill>
              <a:latin typeface="Times New Roman" pitchFamily="18" charset="0"/>
              <a:cs typeface="Times New Roman" pitchFamily="18" charset="0"/>
            </a:endParaRPr>
          </a:p>
        </p:txBody>
      </p:sp>
      <p:pic>
        <p:nvPicPr>
          <p:cNvPr id="11266" name="Picture 2"/>
          <p:cNvPicPr>
            <a:picLocks noGrp="1" noChangeAspect="1" noChangeArrowheads="1"/>
          </p:cNvPicPr>
          <p:nvPr>
            <p:ph sz="quarter" idx="1"/>
          </p:nvPr>
        </p:nvPicPr>
        <p:blipFill>
          <a:blip r:embed="rId2"/>
          <a:srcRect/>
          <a:stretch>
            <a:fillRect/>
          </a:stretch>
        </p:blipFill>
        <p:spPr bwMode="auto">
          <a:xfrm>
            <a:off x="228600" y="1600200"/>
            <a:ext cx="8763000" cy="4953000"/>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plus/>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848600" cy="1162050"/>
          </a:xfrm>
        </p:spPr>
        <p:txBody>
          <a:bodyPr>
            <a:normAutofit/>
          </a:bodyPr>
          <a:lstStyle/>
          <a:p>
            <a:pPr algn="ctr"/>
            <a:r>
              <a:rPr lang="en-US" b="1" u="sng" dirty="0" smtClean="0">
                <a:solidFill>
                  <a:schemeClr val="tx1"/>
                </a:solidFill>
                <a:latin typeface="Times New Roman" pitchFamily="18" charset="0"/>
                <a:cs typeface="Times New Roman" pitchFamily="18" charset="0"/>
              </a:rPr>
              <a:t>CASE STUDY (PRECAST  TECHNIQUE)</a:t>
            </a:r>
            <a:endParaRPr lang="en-US" b="1" u="sng" dirty="0">
              <a:solidFill>
                <a:schemeClr val="tx1"/>
              </a:solidFill>
              <a:latin typeface="Times New Roman" pitchFamily="18" charset="0"/>
              <a:cs typeface="Times New Roman" pitchFamily="18" charset="0"/>
            </a:endParaRPr>
          </a:p>
        </p:txBody>
      </p:sp>
      <p:sp>
        <p:nvSpPr>
          <p:cNvPr id="11" name="Content Placeholder 10"/>
          <p:cNvSpPr>
            <a:spLocks noGrp="1"/>
          </p:cNvSpPr>
          <p:nvPr>
            <p:ph sz="quarter" idx="1"/>
          </p:nvPr>
        </p:nvSpPr>
        <p:spPr>
          <a:xfrm>
            <a:off x="3575050" y="1371600"/>
            <a:ext cx="5111750" cy="4876800"/>
          </a:xfrm>
        </p:spPr>
        <p:txBody>
          <a:bodyPr/>
          <a:lstStyle/>
          <a:p>
            <a:r>
              <a:rPr lang="en-US" b="1" dirty="0" smtClean="0"/>
              <a:t> Demonstration Housing Project at Dehradun, Uttarakhand </a:t>
            </a:r>
            <a:endParaRPr lang="en-US" dirty="0"/>
          </a:p>
        </p:txBody>
      </p:sp>
      <p:pic>
        <p:nvPicPr>
          <p:cNvPr id="12294" name="Picture 6"/>
          <p:cNvPicPr>
            <a:picLocks noChangeAspect="1" noChangeArrowheads="1"/>
          </p:cNvPicPr>
          <p:nvPr/>
        </p:nvPicPr>
        <p:blipFill>
          <a:blip r:embed="rId2"/>
          <a:srcRect/>
          <a:stretch>
            <a:fillRect/>
          </a:stretch>
        </p:blipFill>
        <p:spPr bwMode="auto">
          <a:xfrm>
            <a:off x="3276600" y="2895600"/>
            <a:ext cx="5334000" cy="3505200"/>
          </a:xfrm>
          <a:prstGeom prst="rect">
            <a:avLst/>
          </a:prstGeom>
          <a:noFill/>
          <a:ln w="9525">
            <a:noFill/>
            <a:miter lim="800000"/>
            <a:headEnd/>
            <a:tailEnd/>
          </a:ln>
          <a:effectLst/>
        </p:spPr>
      </p:pic>
      <p:pic>
        <p:nvPicPr>
          <p:cNvPr id="12295" name="Picture 7"/>
          <p:cNvPicPr>
            <a:picLocks noChangeAspect="1" noChangeArrowheads="1"/>
          </p:cNvPicPr>
          <p:nvPr/>
        </p:nvPicPr>
        <p:blipFill>
          <a:blip r:embed="rId3"/>
          <a:srcRect/>
          <a:stretch>
            <a:fillRect/>
          </a:stretch>
        </p:blipFill>
        <p:spPr bwMode="auto">
          <a:xfrm>
            <a:off x="152400" y="3429000"/>
            <a:ext cx="3048000" cy="3048000"/>
          </a:xfrm>
          <a:prstGeom prst="rect">
            <a:avLst/>
          </a:prstGeom>
          <a:noFill/>
          <a:ln w="9525">
            <a:noFill/>
            <a:miter lim="800000"/>
            <a:headEnd/>
            <a:tailEnd/>
          </a:ln>
          <a:effectLst/>
        </p:spPr>
      </p:pic>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CASE STUDY (PRECAST TECHNIQUE)</a:t>
            </a:r>
            <a:endParaRPr lang="en-US" dirty="0"/>
          </a:p>
        </p:txBody>
      </p:sp>
      <p:sp>
        <p:nvSpPr>
          <p:cNvPr id="3" name="Text Placeholder 2"/>
          <p:cNvSpPr>
            <a:spLocks noGrp="1"/>
          </p:cNvSpPr>
          <p:nvPr>
            <p:ph type="body" idx="2"/>
          </p:nvPr>
        </p:nvSpPr>
        <p:spPr/>
        <p:txBody>
          <a:bodyPr/>
          <a:lstStyle/>
          <a:p>
            <a:endParaRPr lang="en-US" dirty="0"/>
          </a:p>
        </p:txBody>
      </p:sp>
      <p:pic>
        <p:nvPicPr>
          <p:cNvPr id="13314" name="Picture 2"/>
          <p:cNvPicPr>
            <a:picLocks noGrp="1" noChangeAspect="1" noChangeArrowheads="1"/>
          </p:cNvPicPr>
          <p:nvPr>
            <p:ph sz="quarter" idx="1"/>
          </p:nvPr>
        </p:nvPicPr>
        <p:blipFill>
          <a:blip r:embed="rId2"/>
          <a:srcRect/>
          <a:stretch>
            <a:fillRect/>
          </a:stretch>
        </p:blipFill>
        <p:spPr bwMode="auto">
          <a:xfrm>
            <a:off x="5486400" y="1752600"/>
            <a:ext cx="3429000" cy="35814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152401" y="1676400"/>
            <a:ext cx="3962400" cy="4514295"/>
          </a:xfrm>
          <a:prstGeom prst="rect">
            <a:avLst/>
          </a:prstGeom>
          <a:noFill/>
          <a:ln w="9525">
            <a:noFill/>
            <a:miter lim="800000"/>
            <a:headEnd/>
            <a:tailEnd/>
          </a:ln>
          <a:effectLst/>
        </p:spPr>
      </p:pic>
      <p:pic>
        <p:nvPicPr>
          <p:cNvPr id="13317" name="Picture 5"/>
          <p:cNvPicPr>
            <a:picLocks noChangeAspect="1" noChangeArrowheads="1"/>
          </p:cNvPicPr>
          <p:nvPr/>
        </p:nvPicPr>
        <p:blipFill>
          <a:blip r:embed="rId4"/>
          <a:srcRect/>
          <a:stretch>
            <a:fillRect/>
          </a:stretch>
        </p:blipFill>
        <p:spPr bwMode="auto">
          <a:xfrm>
            <a:off x="4572000" y="1600200"/>
            <a:ext cx="257175" cy="5029200"/>
          </a:xfrm>
          <a:prstGeom prst="rect">
            <a:avLst/>
          </a:prstGeom>
          <a:noFill/>
          <a:ln w="9525">
            <a:noFill/>
            <a:miter lim="800000"/>
            <a:headEnd/>
            <a:tailEnd/>
          </a:ln>
          <a:effectLst/>
        </p:spPr>
      </p:pic>
      <p:sp>
        <p:nvSpPr>
          <p:cNvPr id="9" name="Footer Placeholder 8"/>
          <p:cNvSpPr>
            <a:spLocks noGrp="1"/>
          </p:cNvSpPr>
          <p:nvPr>
            <p:ph type="ftr" sz="quarter" idx="11"/>
          </p:nvPr>
        </p:nvSpPr>
        <p:spPr/>
        <p:txBody>
          <a:bodyPr/>
          <a:lstStyle/>
          <a:p>
            <a:r>
              <a:rPr lang="en-US" smtClean="0"/>
              <a:t>PSIT COE Kanpur</a:t>
            </a:r>
            <a:endParaRPr lang="en-US"/>
          </a:p>
        </p:txBody>
      </p:sp>
      <p:sp>
        <p:nvSpPr>
          <p:cNvPr id="10" name="Date Placeholder 9"/>
          <p:cNvSpPr>
            <a:spLocks noGrp="1"/>
          </p:cNvSpPr>
          <p:nvPr>
            <p:ph type="dt" sz="half" idx="10"/>
          </p:nvPr>
        </p:nvSpPr>
        <p:spPr/>
        <p:txBody>
          <a:bodyPr/>
          <a:lstStyle/>
          <a:p>
            <a:r>
              <a:rPr lang="en-US" smtClean="0"/>
              <a:t>26/04/2014</a:t>
            </a:r>
            <a:endParaRPr lang="en-US"/>
          </a:p>
        </p:txBody>
      </p:sp>
    </p:spTree>
  </p:cSld>
  <p:clrMapOvr>
    <a:masterClrMapping/>
  </p:clrMapOvr>
  <p:transition>
    <p:pull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828800" y="616803"/>
            <a:ext cx="5562600" cy="707886"/>
          </a:xfrm>
          <a:prstGeom prst="rect">
            <a:avLst/>
          </a:prstGeom>
          <a:noFill/>
        </p:spPr>
        <p:txBody>
          <a:bodyPr wrap="square" rtlCol="0">
            <a:spAutoFit/>
          </a:bodyPr>
          <a:lstStyle/>
          <a:p>
            <a:pPr algn="just"/>
            <a:r>
              <a:rPr lang="en-IN" sz="4000" b="1" u="sng" dirty="0" smtClean="0">
                <a:latin typeface="Times New Roman" pitchFamily="18" charset="0"/>
                <a:cs typeface="Times New Roman" pitchFamily="18" charset="0"/>
              </a:rPr>
              <a:t>Pre-fabricated buildings</a:t>
            </a:r>
            <a:endParaRPr lang="en-IN" sz="4000" b="1" u="sng" dirty="0">
              <a:latin typeface="Times New Roman" pitchFamily="18" charset="0"/>
              <a:cs typeface="Times New Roman" pitchFamily="18" charset="0"/>
            </a:endParaRPr>
          </a:p>
        </p:txBody>
      </p:sp>
      <p:sp>
        <p:nvSpPr>
          <p:cNvPr id="4" name="TextBox 3"/>
          <p:cNvSpPr txBox="1"/>
          <p:nvPr/>
        </p:nvSpPr>
        <p:spPr>
          <a:xfrm>
            <a:off x="381000" y="1676400"/>
            <a:ext cx="8856912" cy="1200329"/>
          </a:xfrm>
          <a:prstGeom prst="rect">
            <a:avLst/>
          </a:prstGeom>
          <a:noFill/>
        </p:spPr>
        <p:txBody>
          <a:bodyPr wrap="none" rtlCol="0">
            <a:spAutoFit/>
          </a:bodyPr>
          <a:lstStyle/>
          <a:p>
            <a:pPr algn="just">
              <a:buFont typeface="Wingdings" pitchFamily="2" charset="2"/>
              <a:buChar char="v"/>
            </a:pPr>
            <a:r>
              <a:rPr lang="en-IN" dirty="0" smtClean="0">
                <a:latin typeface="Times New Roman" pitchFamily="18" charset="0"/>
                <a:cs typeface="Times New Roman" pitchFamily="18" charset="0"/>
              </a:rPr>
              <a:t>  </a:t>
            </a:r>
            <a:r>
              <a:rPr lang="en-IN" sz="2400" dirty="0" smtClean="0">
                <a:latin typeface="Times New Roman" pitchFamily="18" charset="0"/>
                <a:cs typeface="Times New Roman" pitchFamily="18" charset="0"/>
              </a:rPr>
              <a:t>Pre-fabricated buildings are those buildings the parts of which </a:t>
            </a:r>
          </a:p>
          <a:p>
            <a:pPr algn="just"/>
            <a:r>
              <a:rPr lang="en-IN" sz="2400" dirty="0" smtClean="0">
                <a:latin typeface="Times New Roman" pitchFamily="18" charset="0"/>
                <a:cs typeface="Times New Roman" pitchFamily="18" charset="0"/>
              </a:rPr>
              <a:t>    are manufactured in a factory and are transported to the desired site</a:t>
            </a:r>
          </a:p>
          <a:p>
            <a:pPr algn="just"/>
            <a:r>
              <a:rPr lang="en-IN" sz="2400" dirty="0" smtClean="0">
                <a:latin typeface="Times New Roman" pitchFamily="18" charset="0"/>
                <a:cs typeface="Times New Roman" pitchFamily="18" charset="0"/>
              </a:rPr>
              <a:t>    to assemble the same.</a:t>
            </a:r>
            <a:endParaRPr lang="en-IN" sz="2400" dirty="0">
              <a:latin typeface="Times New Roman" pitchFamily="18" charset="0"/>
              <a:cs typeface="Times New Roman" pitchFamily="18" charset="0"/>
            </a:endParaRPr>
          </a:p>
        </p:txBody>
      </p:sp>
      <p:sp>
        <p:nvSpPr>
          <p:cNvPr id="6" name="TextBox 5"/>
          <p:cNvSpPr txBox="1"/>
          <p:nvPr/>
        </p:nvSpPr>
        <p:spPr>
          <a:xfrm>
            <a:off x="457200" y="2971800"/>
            <a:ext cx="8557151" cy="1569660"/>
          </a:xfrm>
          <a:prstGeom prst="rect">
            <a:avLst/>
          </a:prstGeom>
          <a:noFill/>
        </p:spPr>
        <p:txBody>
          <a:bodyPr wrap="none" rtlCol="0">
            <a:spAutoFit/>
          </a:bodyPr>
          <a:lstStyle/>
          <a:p>
            <a:pPr algn="just">
              <a:buFont typeface="Wingdings" pitchFamily="2" charset="2"/>
              <a:buChar char="v"/>
            </a:pPr>
            <a:r>
              <a:rPr lang="en-IN" dirty="0" smtClean="0">
                <a:latin typeface="Times New Roman" pitchFamily="18" charset="0"/>
                <a:cs typeface="Times New Roman" pitchFamily="18" charset="0"/>
              </a:rPr>
              <a:t>  </a:t>
            </a:r>
            <a:r>
              <a:rPr lang="en-IN" sz="2400" dirty="0" smtClean="0">
                <a:latin typeface="Times New Roman" pitchFamily="18" charset="0"/>
                <a:cs typeface="Times New Roman" pitchFamily="18" charset="0"/>
              </a:rPr>
              <a:t>Can be used: steel, concrete, reinforced concrete, wood, asbestos,</a:t>
            </a:r>
          </a:p>
          <a:p>
            <a:pPr algn="just"/>
            <a:r>
              <a:rPr lang="en-IN" sz="2400" dirty="0" smtClean="0">
                <a:latin typeface="Times New Roman" pitchFamily="18" charset="0"/>
                <a:cs typeface="Times New Roman" pitchFamily="18" charset="0"/>
              </a:rPr>
              <a:t>    cement, aluminium alloys and plastics </a:t>
            </a:r>
          </a:p>
          <a:p>
            <a:pPr algn="just"/>
            <a:endParaRPr lang="en-IN" sz="2400" dirty="0" smtClean="0">
              <a:latin typeface="Times New Roman" pitchFamily="18" charset="0"/>
              <a:cs typeface="Times New Roman" pitchFamily="18" charset="0"/>
            </a:endParaRPr>
          </a:p>
          <a:p>
            <a:pPr algn="just"/>
            <a:endParaRPr lang="en-IN" sz="2400" dirty="0">
              <a:latin typeface="Times New Roman" pitchFamily="18" charset="0"/>
              <a:cs typeface="Times New Roman" pitchFamily="18" charset="0"/>
            </a:endParaRPr>
          </a:p>
        </p:txBody>
      </p:sp>
      <p:sp>
        <p:nvSpPr>
          <p:cNvPr id="7" name="TextBox 6"/>
          <p:cNvSpPr txBox="1"/>
          <p:nvPr/>
        </p:nvSpPr>
        <p:spPr>
          <a:xfrm>
            <a:off x="533400" y="4038600"/>
            <a:ext cx="7194598" cy="1569660"/>
          </a:xfrm>
          <a:prstGeom prst="rect">
            <a:avLst/>
          </a:prstGeom>
          <a:noFill/>
        </p:spPr>
        <p:txBody>
          <a:bodyPr wrap="none" rtlCol="0">
            <a:spAutoFit/>
          </a:bodyPr>
          <a:lstStyle/>
          <a:p>
            <a:pPr algn="just">
              <a:buFont typeface="Wingdings" pitchFamily="2" charset="2"/>
              <a:buChar char="v"/>
            </a:pPr>
            <a:r>
              <a:rPr lang="en-IN" dirty="0" smtClean="0">
                <a:latin typeface="Times New Roman" pitchFamily="18" charset="0"/>
                <a:cs typeface="Times New Roman" pitchFamily="18" charset="0"/>
              </a:rPr>
              <a:t> </a:t>
            </a:r>
            <a:r>
              <a:rPr lang="en-IN" sz="2400" dirty="0" smtClean="0">
                <a:latin typeface="Times New Roman" pitchFamily="18" charset="0"/>
                <a:cs typeface="Times New Roman" pitchFamily="18" charset="0"/>
              </a:rPr>
              <a:t> For loading and handling assembly equipment such as</a:t>
            </a:r>
          </a:p>
          <a:p>
            <a:pPr algn="just"/>
            <a:r>
              <a:rPr lang="en-IN" sz="2400" dirty="0" smtClean="0">
                <a:latin typeface="Times New Roman" pitchFamily="18" charset="0"/>
                <a:cs typeface="Times New Roman" pitchFamily="18" charset="0"/>
              </a:rPr>
              <a:t>    cranes and loaders are used</a:t>
            </a:r>
          </a:p>
          <a:p>
            <a:pPr algn="just"/>
            <a:endParaRPr lang="en-IN" sz="2400" dirty="0" smtClean="0">
              <a:latin typeface="Times New Roman" pitchFamily="18" charset="0"/>
              <a:cs typeface="Times New Roman" pitchFamily="18" charset="0"/>
            </a:endParaRPr>
          </a:p>
          <a:p>
            <a:pPr algn="just">
              <a:buFont typeface="Wingdings" pitchFamily="2" charset="2"/>
              <a:buChar char="v"/>
            </a:pPr>
            <a:r>
              <a:rPr lang="en-IN" dirty="0" smtClean="0">
                <a:latin typeface="Times New Roman" pitchFamily="18" charset="0"/>
                <a:cs typeface="Times New Roman" pitchFamily="18" charset="0"/>
              </a:rPr>
              <a:t>  </a:t>
            </a:r>
            <a:r>
              <a:rPr lang="en-IN" sz="2400" dirty="0" smtClean="0">
                <a:latin typeface="Times New Roman" pitchFamily="18" charset="0"/>
                <a:cs typeface="Times New Roman" pitchFamily="18" charset="0"/>
              </a:rPr>
              <a:t>Very efficient in erection</a:t>
            </a:r>
            <a:endParaRPr lang="en-IN" sz="2400" dirty="0">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r>
              <a:rPr lang="en-US" smtClean="0"/>
              <a:t>PSIT COE Kanpur</a:t>
            </a:r>
            <a:endParaRPr lang="en-US"/>
          </a:p>
        </p:txBody>
      </p:sp>
      <p:sp>
        <p:nvSpPr>
          <p:cNvPr id="11" name="Date Placeholder 10"/>
          <p:cNvSpPr>
            <a:spLocks noGrp="1"/>
          </p:cNvSpPr>
          <p:nvPr>
            <p:ph type="dt" sz="half" idx="10"/>
          </p:nvPr>
        </p:nvSpPr>
        <p:spPr/>
        <p:txBody>
          <a:bodyPr/>
          <a:lstStyle/>
          <a:p>
            <a:r>
              <a:rPr lang="en-US" smtClean="0"/>
              <a:t>26/04/2014</a:t>
            </a:r>
            <a:endParaRPr lang="en-US"/>
          </a:p>
        </p:txBody>
      </p:sp>
    </p:spTree>
  </p:cSld>
  <p:clrMapOvr>
    <a:masterClrMapping/>
  </p:clrMapOvr>
  <p:transition spd="med">
    <p:wipe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download.jpg"/>
          <p:cNvPicPr>
            <a:picLocks noChangeAspect="1"/>
          </p:cNvPicPr>
          <p:nvPr/>
        </p:nvPicPr>
        <p:blipFill>
          <a:blip r:embed="rId2"/>
          <a:stretch>
            <a:fillRect/>
          </a:stretch>
        </p:blipFill>
        <p:spPr>
          <a:xfrm>
            <a:off x="609600" y="228600"/>
            <a:ext cx="8153400" cy="4648200"/>
          </a:xfrm>
          <a:prstGeom prst="rect">
            <a:avLst/>
          </a:prstGeom>
        </p:spPr>
      </p:pic>
      <p:sp>
        <p:nvSpPr>
          <p:cNvPr id="3" name="TextBox 2"/>
          <p:cNvSpPr txBox="1"/>
          <p:nvPr/>
        </p:nvSpPr>
        <p:spPr>
          <a:xfrm>
            <a:off x="3048000" y="5105400"/>
            <a:ext cx="3774624" cy="369332"/>
          </a:xfrm>
          <a:prstGeom prst="rect">
            <a:avLst/>
          </a:prstGeom>
          <a:noFill/>
        </p:spPr>
        <p:txBody>
          <a:bodyPr wrap="none" rtlCol="0">
            <a:spAutoFit/>
          </a:bodyPr>
          <a:lstStyle/>
          <a:p>
            <a:pPr algn="ctr"/>
            <a:r>
              <a:rPr lang="en-IN" dirty="0" smtClean="0">
                <a:latin typeface="Times New Roman" pitchFamily="18" charset="0"/>
                <a:cs typeface="Times New Roman" pitchFamily="18" charset="0"/>
              </a:rPr>
              <a:t>Fig.1 CRYSTAL</a:t>
            </a:r>
            <a:r>
              <a:rPr lang="en-IN" dirty="0" smtClean="0"/>
              <a:t> PALACE  LONDON</a:t>
            </a:r>
            <a:endParaRPr lang="en-IN" dirty="0"/>
          </a:p>
        </p:txBody>
      </p:sp>
      <p:sp>
        <p:nvSpPr>
          <p:cNvPr id="4" name="TextBox 3"/>
          <p:cNvSpPr txBox="1"/>
          <p:nvPr/>
        </p:nvSpPr>
        <p:spPr>
          <a:xfrm>
            <a:off x="685800" y="6324600"/>
            <a:ext cx="2762359" cy="646331"/>
          </a:xfrm>
          <a:prstGeom prst="rect">
            <a:avLst/>
          </a:prstGeom>
          <a:noFill/>
        </p:spPr>
        <p:txBody>
          <a:bodyPr wrap="none" rtlCol="0">
            <a:spAutoFit/>
          </a:bodyPr>
          <a:lstStyle/>
          <a:p>
            <a:r>
              <a:rPr lang="en-IN" dirty="0" smtClean="0">
                <a:solidFill>
                  <a:srgbClr val="C00000"/>
                </a:solidFill>
                <a:latin typeface="Times New Roman" pitchFamily="18" charset="0"/>
                <a:cs typeface="Times New Roman" pitchFamily="18" charset="0"/>
              </a:rPr>
              <a:t>Source: www.wikipedia.org</a:t>
            </a:r>
          </a:p>
          <a:p>
            <a:endParaRPr lang="en-IN" dirty="0"/>
          </a:p>
        </p:txBody>
      </p:sp>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ransition spd="med">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371600" y="914400"/>
            <a:ext cx="6979026" cy="523220"/>
          </a:xfrm>
          <a:prstGeom prst="rect">
            <a:avLst/>
          </a:prstGeom>
          <a:noFill/>
        </p:spPr>
        <p:txBody>
          <a:bodyPr wrap="none" rtlCol="0">
            <a:spAutoFit/>
          </a:bodyPr>
          <a:lstStyle/>
          <a:p>
            <a:pPr algn="ctr"/>
            <a:r>
              <a:rPr lang="en-IN" sz="2800" dirty="0" smtClean="0">
                <a:latin typeface="Times New Roman" pitchFamily="18" charset="0"/>
                <a:cs typeface="Times New Roman" pitchFamily="18" charset="0"/>
              </a:rPr>
              <a:t>TYPES  OF  PREFABRICATED BUILDINGS</a:t>
            </a:r>
            <a:endParaRPr lang="en-IN" sz="2800" dirty="0">
              <a:latin typeface="Times New Roman" pitchFamily="18" charset="0"/>
              <a:cs typeface="Times New Roman" pitchFamily="18" charset="0"/>
            </a:endParaRPr>
          </a:p>
        </p:txBody>
      </p:sp>
      <p:sp>
        <p:nvSpPr>
          <p:cNvPr id="3" name="TextBox 2"/>
          <p:cNvSpPr txBox="1"/>
          <p:nvPr/>
        </p:nvSpPr>
        <p:spPr>
          <a:xfrm>
            <a:off x="762000" y="2133600"/>
            <a:ext cx="5485797" cy="2677656"/>
          </a:xfrm>
          <a:prstGeom prst="rect">
            <a:avLst/>
          </a:prstGeom>
          <a:noFill/>
        </p:spPr>
        <p:txBody>
          <a:bodyPr wrap="none" rtlCol="0">
            <a:spAutoFit/>
          </a:bodyPr>
          <a:lstStyle/>
          <a:p>
            <a:pPr marL="342900" indent="-342900">
              <a:buFont typeface="+mj-lt"/>
              <a:buAutoNum type="arabicPeriod"/>
            </a:pPr>
            <a:r>
              <a:rPr lang="en-IN" sz="2400" dirty="0" smtClean="0">
                <a:latin typeface="Algerian" pitchFamily="82" charset="0"/>
              </a:rPr>
              <a:t> Modular</a:t>
            </a:r>
          </a:p>
          <a:p>
            <a:pPr marL="342900" indent="-342900"/>
            <a:endParaRPr lang="en-IN" sz="2400" dirty="0" smtClean="0">
              <a:latin typeface="Algerian" pitchFamily="82" charset="0"/>
            </a:endParaRPr>
          </a:p>
          <a:p>
            <a:pPr marL="342900" indent="-342900"/>
            <a:endParaRPr lang="en-IN" sz="2400" dirty="0" smtClean="0">
              <a:latin typeface="Algerian" pitchFamily="82" charset="0"/>
            </a:endParaRPr>
          </a:p>
          <a:p>
            <a:pPr marL="342900" indent="-342900"/>
            <a:r>
              <a:rPr lang="en-IN" sz="2400" dirty="0" smtClean="0">
                <a:latin typeface="Algerian" pitchFamily="82" charset="0"/>
              </a:rPr>
              <a:t>2.  Self Supporting Panel based</a:t>
            </a:r>
          </a:p>
          <a:p>
            <a:pPr marL="342900" indent="-342900">
              <a:buFont typeface="+mj-lt"/>
              <a:buAutoNum type="arabicPeriod"/>
            </a:pPr>
            <a:endParaRPr lang="en-IN" sz="2400" dirty="0" smtClean="0">
              <a:latin typeface="Algerian" pitchFamily="82" charset="0"/>
            </a:endParaRPr>
          </a:p>
          <a:p>
            <a:pPr marL="342900" indent="-342900">
              <a:buFont typeface="+mj-lt"/>
              <a:buAutoNum type="arabicPeriod"/>
            </a:pPr>
            <a:endParaRPr lang="en-IN" sz="2400" dirty="0" smtClean="0">
              <a:latin typeface="Algerian" pitchFamily="82" charset="0"/>
            </a:endParaRPr>
          </a:p>
          <a:p>
            <a:pPr marL="342900" indent="-342900"/>
            <a:r>
              <a:rPr lang="en-IN" sz="2400" dirty="0" smtClean="0">
                <a:latin typeface="Algerian" pitchFamily="82" charset="0"/>
              </a:rPr>
              <a:t>3.  Metal Structure Frame based</a:t>
            </a:r>
            <a:endParaRPr lang="en-IN" sz="2400" dirty="0">
              <a:latin typeface="Algerian" pitchFamily="82" charset="0"/>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spd="med">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0" y="148471"/>
            <a:ext cx="8707833" cy="6832640"/>
          </a:xfrm>
          <a:prstGeom prst="rect">
            <a:avLst/>
          </a:prstGeom>
          <a:noFill/>
        </p:spPr>
        <p:txBody>
          <a:bodyPr wrap="square" rtlCol="0">
            <a:spAutoFit/>
          </a:bodyPr>
          <a:lstStyle/>
          <a:p>
            <a:pPr algn="ctr"/>
            <a:r>
              <a:rPr lang="en-IN" sz="3600" b="1" u="sng" dirty="0" smtClean="0">
                <a:latin typeface="Times New Roman" pitchFamily="18" charset="0"/>
                <a:cs typeface="Times New Roman" pitchFamily="18" charset="0"/>
              </a:rPr>
              <a:t>MODULAR</a:t>
            </a:r>
          </a:p>
          <a:p>
            <a:pPr algn="ctr"/>
            <a:endParaRPr lang="en-IN" sz="2400" dirty="0" smtClean="0">
              <a:latin typeface="Times New Roman" pitchFamily="18" charset="0"/>
              <a:cs typeface="Times New Roman" pitchFamily="18" charset="0"/>
            </a:endParaRPr>
          </a:p>
          <a:p>
            <a:pPr>
              <a:buFont typeface="Wingdings" pitchFamily="2" charset="2"/>
              <a:buChar char="ü"/>
            </a:pPr>
            <a:r>
              <a:rPr lang="en-IN" sz="2000" dirty="0" smtClean="0">
                <a:latin typeface="Times New Roman" pitchFamily="18" charset="0"/>
                <a:cs typeface="Times New Roman" pitchFamily="18" charset="0"/>
              </a:rPr>
              <a:t>   </a:t>
            </a:r>
            <a:r>
              <a:rPr lang="en-IN" sz="2400" dirty="0" smtClean="0">
                <a:latin typeface="Times New Roman" pitchFamily="18" charset="0"/>
                <a:cs typeface="Times New Roman" pitchFamily="18" charset="0"/>
              </a:rPr>
              <a:t>sectional prefabricated buildings that consist of multiple sections </a:t>
            </a:r>
          </a:p>
          <a:p>
            <a:r>
              <a:rPr lang="en-IN" sz="2400" dirty="0" smtClean="0">
                <a:latin typeface="Times New Roman" pitchFamily="18" charset="0"/>
                <a:cs typeface="Times New Roman" pitchFamily="18" charset="0"/>
              </a:rPr>
              <a:t>      called module.</a:t>
            </a:r>
          </a:p>
          <a:p>
            <a:pPr>
              <a:buFont typeface="Wingdings" pitchFamily="2" charset="2"/>
              <a:buChar char="ü"/>
            </a:pPr>
            <a:r>
              <a:rPr lang="en-IN" sz="2400" dirty="0" smtClean="0">
                <a:latin typeface="Times New Roman" pitchFamily="18" charset="0"/>
                <a:cs typeface="Times New Roman" pitchFamily="18" charset="0"/>
              </a:rPr>
              <a:t>   modules can be placed side-by-side, end-to-end, or stacked</a:t>
            </a:r>
          </a:p>
          <a:p>
            <a:endParaRPr lang="en-IN" sz="2400" dirty="0" smtClean="0">
              <a:latin typeface="Times New Roman" pitchFamily="18" charset="0"/>
              <a:cs typeface="Times New Roman" pitchFamily="18" charset="0"/>
            </a:endParaRPr>
          </a:p>
          <a:p>
            <a:pPr marL="342900" indent="-342900"/>
            <a:r>
              <a:rPr lang="en-IN" sz="2400" dirty="0" smtClean="0">
                <a:latin typeface="Times New Roman" pitchFamily="18" charset="0"/>
                <a:cs typeface="Times New Roman" pitchFamily="18" charset="0"/>
              </a:rPr>
              <a:t>Modules  are  of 5 types </a:t>
            </a:r>
            <a:r>
              <a:rPr lang="en-IN" sz="2400" dirty="0" smtClean="0"/>
              <a:t>:</a:t>
            </a:r>
          </a:p>
          <a:p>
            <a:pPr marL="342900" indent="-342900"/>
            <a:endParaRPr lang="en-IN" sz="2400" dirty="0" smtClean="0"/>
          </a:p>
          <a:p>
            <a:pPr marL="342900" indent="-342900">
              <a:buAutoNum type="arabicPeriod"/>
            </a:pPr>
            <a:r>
              <a:rPr lang="en-IN" sz="2400" b="1" i="1" dirty="0" smtClean="0">
                <a:latin typeface="Times New Roman" pitchFamily="18" charset="0"/>
                <a:cs typeface="Times New Roman" pitchFamily="18" charset="0"/>
              </a:rPr>
              <a:t>4-Sided Modules</a:t>
            </a:r>
            <a:r>
              <a:rPr lang="en-IN" sz="2400" dirty="0" smtClean="0">
                <a:latin typeface="Times New Roman" pitchFamily="18" charset="0"/>
                <a:cs typeface="Times New Roman" pitchFamily="18" charset="0"/>
              </a:rPr>
              <a:t>:  Modules are manufactured with four closed </a:t>
            </a:r>
          </a:p>
          <a:p>
            <a:pPr marL="342900" indent="-342900"/>
            <a:r>
              <a:rPr lang="en-IN" sz="2400" dirty="0" smtClean="0">
                <a:latin typeface="Times New Roman" pitchFamily="18" charset="0"/>
                <a:cs typeface="Times New Roman" pitchFamily="18" charset="0"/>
              </a:rPr>
              <a:t>    sides to create cellular type spaces designed to transfer the</a:t>
            </a:r>
          </a:p>
          <a:p>
            <a:pPr marL="342900" indent="-342900"/>
            <a:r>
              <a:rPr lang="en-IN" sz="2400" dirty="0" smtClean="0">
                <a:latin typeface="Times New Roman" pitchFamily="18" charset="0"/>
                <a:cs typeface="Times New Roman" pitchFamily="18" charset="0"/>
              </a:rPr>
              <a:t>    combined vertical load of the modules above and in-plane loads</a:t>
            </a:r>
          </a:p>
          <a:p>
            <a:pPr marL="342900" indent="-342900"/>
            <a:r>
              <a:rPr lang="en-IN" sz="2400" dirty="0" smtClean="0">
                <a:latin typeface="Times New Roman" pitchFamily="18" charset="0"/>
                <a:cs typeface="Times New Roman" pitchFamily="18" charset="0"/>
              </a:rPr>
              <a:t>    (due to wind action) through  their longitudinal walls</a:t>
            </a:r>
          </a:p>
          <a:p>
            <a:pPr marL="342900" indent="-342900"/>
            <a:endParaRPr lang="en-IN" sz="2400" dirty="0" smtClean="0">
              <a:latin typeface="Times New Roman" pitchFamily="18" charset="0"/>
              <a:cs typeface="Times New Roman" pitchFamily="18" charset="0"/>
            </a:endParaRPr>
          </a:p>
          <a:p>
            <a:pPr marL="342900" indent="-342900"/>
            <a:r>
              <a:rPr lang="en-IN" sz="2400" b="1" dirty="0" smtClean="0">
                <a:latin typeface="Times New Roman" pitchFamily="18" charset="0"/>
                <a:cs typeface="Times New Roman" pitchFamily="18" charset="0"/>
              </a:rPr>
              <a:t>2</a:t>
            </a:r>
            <a:r>
              <a:rPr lang="en-IN" sz="2400" dirty="0" smtClean="0">
                <a:latin typeface="Times New Roman" pitchFamily="18" charset="0"/>
                <a:cs typeface="Times New Roman" pitchFamily="18" charset="0"/>
              </a:rPr>
              <a:t>. </a:t>
            </a:r>
            <a:r>
              <a:rPr lang="en-IN" sz="2400" b="1" i="1" dirty="0" smtClean="0">
                <a:latin typeface="Times New Roman" pitchFamily="18" charset="0"/>
                <a:cs typeface="Times New Roman" pitchFamily="18" charset="0"/>
              </a:rPr>
              <a:t>Partially open-sided Modules: </a:t>
            </a:r>
            <a:r>
              <a:rPr lang="en-IN" sz="2400" dirty="0" smtClean="0">
                <a:latin typeface="Times New Roman" pitchFamily="18" charset="0"/>
                <a:cs typeface="Times New Roman" pitchFamily="18" charset="0"/>
              </a:rPr>
              <a:t>4 sided modules can be designed with partially open sides by introduction of corner and intermediate posts and by using a stiff continuous edge beam in the floor cassette.</a:t>
            </a:r>
            <a:endParaRPr lang="en-IN" sz="2400" b="1" i="1" dirty="0" smtClean="0">
              <a:latin typeface="Times New Roman" pitchFamily="18" charset="0"/>
              <a:cs typeface="Times New Roman" pitchFamily="18" charset="0"/>
            </a:endParaRPr>
          </a:p>
          <a:p>
            <a:pPr marL="342900" indent="-342900"/>
            <a:endParaRPr lang="en-IN" dirty="0"/>
          </a:p>
        </p:txBody>
      </p:sp>
      <p:sp>
        <p:nvSpPr>
          <p:cNvPr id="5" name="Footer Placeholder 4"/>
          <p:cNvSpPr>
            <a:spLocks noGrp="1"/>
          </p:cNvSpPr>
          <p:nvPr>
            <p:ph type="ftr" sz="quarter" idx="11"/>
          </p:nvPr>
        </p:nvSpPr>
        <p:spPr/>
        <p:txBody>
          <a:bodyPr/>
          <a:lstStyle/>
          <a:p>
            <a:r>
              <a:rPr lang="en-US" smtClean="0"/>
              <a:t>PSIT COE Kanpur</a:t>
            </a:r>
            <a:endParaRPr lang="en-US"/>
          </a:p>
        </p:txBody>
      </p:sp>
      <p:sp>
        <p:nvSpPr>
          <p:cNvPr id="6" name="Date Placeholder 5"/>
          <p:cNvSpPr>
            <a:spLocks noGrp="1"/>
          </p:cNvSpPr>
          <p:nvPr>
            <p:ph type="dt" sz="half" idx="10"/>
          </p:nvPr>
        </p:nvSpPr>
        <p:spPr/>
        <p:txBody>
          <a:bodyPr/>
          <a:lstStyle/>
          <a:p>
            <a:r>
              <a:rPr lang="en-US" smtClean="0"/>
              <a:t>26/04/2014</a:t>
            </a:r>
            <a:endParaRPr lang="en-US"/>
          </a:p>
        </p:txBody>
      </p:sp>
    </p:spTree>
  </p:cSld>
  <p:clrMapOvr>
    <a:masterClrMapping/>
  </p:clrMapOvr>
  <p:transition spd="med">
    <p:pull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Users\Naman Agarwal\Downloads\380px-N2_Fig3.png"/>
          <p:cNvPicPr/>
          <p:nvPr/>
        </p:nvPicPr>
        <p:blipFill>
          <a:blip r:embed="rId2"/>
          <a:srcRect/>
          <a:stretch>
            <a:fillRect/>
          </a:stretch>
        </p:blipFill>
        <p:spPr bwMode="auto">
          <a:xfrm>
            <a:off x="533400" y="152400"/>
            <a:ext cx="7848600" cy="5638800"/>
          </a:xfrm>
          <a:prstGeom prst="rect">
            <a:avLst/>
          </a:prstGeom>
          <a:noFill/>
          <a:ln w="9525">
            <a:noFill/>
            <a:miter lim="800000"/>
            <a:headEnd/>
            <a:tailEnd/>
          </a:ln>
        </p:spPr>
      </p:pic>
      <p:sp>
        <p:nvSpPr>
          <p:cNvPr id="3" name="TextBox 2"/>
          <p:cNvSpPr txBox="1"/>
          <p:nvPr/>
        </p:nvSpPr>
        <p:spPr>
          <a:xfrm>
            <a:off x="286254" y="6019800"/>
            <a:ext cx="8857746" cy="369332"/>
          </a:xfrm>
          <a:prstGeom prst="rect">
            <a:avLst/>
          </a:prstGeom>
          <a:noFill/>
        </p:spPr>
        <p:txBody>
          <a:bodyPr wrap="none" rtlCol="0">
            <a:spAutoFit/>
          </a:bodyPr>
          <a:lstStyle/>
          <a:p>
            <a:r>
              <a:rPr lang="en-IN" dirty="0" smtClean="0">
                <a:latin typeface="Times New Roman" pitchFamily="18" charset="0"/>
                <a:cs typeface="Times New Roman" pitchFamily="18" charset="0"/>
              </a:rPr>
              <a:t>Fig.2. Details</a:t>
            </a:r>
            <a:r>
              <a:rPr lang="en-IN" dirty="0" smtClean="0"/>
              <a:t> of 4 sided modules showing recessed corners with additional angle sections</a:t>
            </a:r>
            <a:endParaRPr lang="en-IN" dirty="0"/>
          </a:p>
        </p:txBody>
      </p:sp>
      <p:sp>
        <p:nvSpPr>
          <p:cNvPr id="4" name="TextBox 3"/>
          <p:cNvSpPr txBox="1"/>
          <p:nvPr/>
        </p:nvSpPr>
        <p:spPr>
          <a:xfrm>
            <a:off x="228600" y="6324600"/>
            <a:ext cx="3644972" cy="369332"/>
          </a:xfrm>
          <a:prstGeom prst="rect">
            <a:avLst/>
          </a:prstGeom>
          <a:noFill/>
        </p:spPr>
        <p:txBody>
          <a:bodyPr wrap="none" rtlCol="0">
            <a:spAutoFit/>
          </a:bodyPr>
          <a:lstStyle/>
          <a:p>
            <a:r>
              <a:rPr lang="en-IN" dirty="0" smtClean="0">
                <a:solidFill>
                  <a:srgbClr val="C00000"/>
                </a:solidFill>
              </a:rPr>
              <a:t>Source:www.steelconstruction.info</a:t>
            </a:r>
            <a:endParaRPr lang="en-IN" dirty="0">
              <a:solidFill>
                <a:srgbClr val="C00000"/>
              </a:solidFill>
            </a:endParaRPr>
          </a:p>
        </p:txBody>
      </p:sp>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ransition spd="med">
    <p:wedg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152400"/>
            <a:ext cx="9249327" cy="6370975"/>
          </a:xfrm>
          <a:prstGeom prst="rect">
            <a:avLst/>
          </a:prstGeom>
          <a:noFill/>
        </p:spPr>
        <p:txBody>
          <a:bodyPr wrap="none" rtlCol="0">
            <a:spAutoFit/>
          </a:bodyPr>
          <a:lstStyle/>
          <a:p>
            <a:r>
              <a:rPr lang="en-IN" sz="2400" i="1" dirty="0" smtClean="0">
                <a:latin typeface="Times New Roman" pitchFamily="18" charset="0"/>
                <a:cs typeface="Times New Roman" pitchFamily="18" charset="0"/>
              </a:rPr>
              <a:t>3</a:t>
            </a:r>
            <a:r>
              <a:rPr lang="en-IN" sz="2400" dirty="0" smtClean="0">
                <a:latin typeface="Times New Roman" pitchFamily="18" charset="0"/>
                <a:cs typeface="Times New Roman" pitchFamily="18" charset="0"/>
              </a:rPr>
              <a:t>.</a:t>
            </a:r>
            <a:r>
              <a:rPr lang="en-IN" sz="2400" dirty="0" smtClean="0"/>
              <a:t> </a:t>
            </a:r>
            <a:r>
              <a:rPr lang="en-IN" sz="2400" b="1" i="1" dirty="0" smtClean="0">
                <a:latin typeface="Times New Roman" pitchFamily="18" charset="0"/>
                <a:cs typeface="Times New Roman" pitchFamily="18" charset="0"/>
              </a:rPr>
              <a:t>Open-sided(corner supported)modules</a:t>
            </a:r>
            <a:r>
              <a:rPr lang="en-IN" sz="2400" dirty="0" smtClean="0">
                <a:latin typeface="Times New Roman" pitchFamily="18" charset="0"/>
                <a:cs typeface="Times New Roman" pitchFamily="18" charset="0"/>
              </a:rPr>
              <a:t>: Modules may be</a:t>
            </a:r>
          </a:p>
          <a:p>
            <a:r>
              <a:rPr lang="en-IN" sz="2400" dirty="0" smtClean="0">
                <a:latin typeface="Times New Roman" pitchFamily="18" charset="0"/>
                <a:cs typeface="Times New Roman" pitchFamily="18" charset="0"/>
              </a:rPr>
              <a:t>    designed to provide fully open sides by transfer of loads through </a:t>
            </a:r>
          </a:p>
          <a:p>
            <a:r>
              <a:rPr lang="en-IN" sz="2400" dirty="0" smtClean="0">
                <a:latin typeface="Times New Roman" pitchFamily="18" charset="0"/>
                <a:cs typeface="Times New Roman" pitchFamily="18" charset="0"/>
              </a:rPr>
              <a:t>    the edge beams to the corner posts. The framework of the module </a:t>
            </a:r>
          </a:p>
          <a:p>
            <a:r>
              <a:rPr lang="en-IN" sz="2400" b="1" i="1" dirty="0" smtClean="0">
                <a:latin typeface="Times New Roman" pitchFamily="18" charset="0"/>
                <a:cs typeface="Times New Roman" pitchFamily="18" charset="0"/>
              </a:rPr>
              <a:t>    </a:t>
            </a:r>
            <a:r>
              <a:rPr lang="en-IN" sz="2400" dirty="0" smtClean="0">
                <a:latin typeface="Times New Roman" pitchFamily="18" charset="0"/>
                <a:cs typeface="Times New Roman" pitchFamily="18" charset="0"/>
              </a:rPr>
              <a:t>can be hot rolled steel members, such as Square Hollow Section </a:t>
            </a:r>
          </a:p>
          <a:p>
            <a:r>
              <a:rPr lang="en-IN" sz="2400" dirty="0" smtClean="0">
                <a:latin typeface="Times New Roman" pitchFamily="18" charset="0"/>
                <a:cs typeface="Times New Roman" pitchFamily="18" charset="0"/>
              </a:rPr>
              <a:t>    (SHS) columns and Parallel Flange Channel (PFC) edge beams </a:t>
            </a:r>
          </a:p>
          <a:p>
            <a:r>
              <a:rPr lang="en-IN" sz="2400" dirty="0" smtClean="0">
                <a:latin typeface="Times New Roman" pitchFamily="18" charset="0"/>
                <a:cs typeface="Times New Roman" pitchFamily="18" charset="0"/>
              </a:rPr>
              <a:t>     that are bolted together</a:t>
            </a:r>
          </a:p>
          <a:p>
            <a:endParaRPr lang="en-IN" sz="2400" b="1" i="1" dirty="0" smtClean="0">
              <a:latin typeface="Times New Roman" pitchFamily="18" charset="0"/>
              <a:cs typeface="Times New Roman" pitchFamily="18" charset="0"/>
            </a:endParaRPr>
          </a:p>
          <a:p>
            <a:r>
              <a:rPr lang="en-IN" sz="2400" b="1" i="1" dirty="0" smtClean="0">
                <a:latin typeface="Times New Roman" pitchFamily="18" charset="0"/>
                <a:cs typeface="Times New Roman" pitchFamily="18" charset="0"/>
              </a:rPr>
              <a:t>4. Mixed modules and floor cassettes: </a:t>
            </a:r>
            <a:r>
              <a:rPr lang="en-IN" sz="2400" dirty="0" smtClean="0"/>
              <a:t>In this ‘hybrid’ or mixed form</a:t>
            </a:r>
          </a:p>
          <a:p>
            <a:r>
              <a:rPr lang="en-IN" sz="2400" dirty="0" smtClean="0"/>
              <a:t>    of construction, long modules may be stacked to form a</a:t>
            </a:r>
          </a:p>
          <a:p>
            <a:r>
              <a:rPr lang="en-IN" sz="2400" dirty="0" smtClean="0"/>
              <a:t>    load-bearing serviced core and floor cassettes span between the</a:t>
            </a:r>
          </a:p>
          <a:p>
            <a:r>
              <a:rPr lang="en-IN" sz="2400" dirty="0" smtClean="0"/>
              <a:t>    modules and load-bearing walls. </a:t>
            </a:r>
          </a:p>
          <a:p>
            <a:endParaRPr lang="en-IN" sz="2400" b="1" i="1" dirty="0" smtClean="0">
              <a:latin typeface="Times New Roman" pitchFamily="18" charset="0"/>
              <a:cs typeface="Times New Roman" pitchFamily="18" charset="0"/>
            </a:endParaRPr>
          </a:p>
          <a:p>
            <a:r>
              <a:rPr lang="en-IN" sz="2400" b="1" i="1" dirty="0" smtClean="0">
                <a:latin typeface="Times New Roman" pitchFamily="18" charset="0"/>
                <a:cs typeface="Times New Roman" pitchFamily="18" charset="0"/>
              </a:rPr>
              <a:t>5. Modules supported by a primary structure: </a:t>
            </a:r>
            <a:r>
              <a:rPr lang="en-IN" sz="2400" dirty="0" smtClean="0"/>
              <a:t>the supporting columns</a:t>
            </a:r>
          </a:p>
          <a:p>
            <a:r>
              <a:rPr lang="en-IN" sz="2400" dirty="0" smtClean="0"/>
              <a:t>    are positioned at a multiple of the width of the modules </a:t>
            </a:r>
          </a:p>
          <a:p>
            <a:r>
              <a:rPr lang="en-IN" sz="2400" dirty="0" smtClean="0"/>
              <a:t>    (normally 2 or 3 modules). The beams are designed to support the </a:t>
            </a:r>
          </a:p>
          <a:p>
            <a:r>
              <a:rPr lang="en-IN" sz="2400" dirty="0" smtClean="0"/>
              <a:t>    combined loads from the modules above (normally a maximum </a:t>
            </a:r>
          </a:p>
          <a:p>
            <a:r>
              <a:rPr lang="en-IN" sz="2400" dirty="0" smtClean="0"/>
              <a:t>     of 4-6 storeys)</a:t>
            </a:r>
            <a:endParaRPr lang="en-IN" sz="2400" b="1" i="1" dirty="0">
              <a:latin typeface="Times New Roman" pitchFamily="18" charset="0"/>
              <a:cs typeface="Times New Roman" pitchFamily="18" charset="0"/>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spd="med">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Users\Naman Agarwal\Downloads\380px-N2_Fig13.png"/>
          <p:cNvPicPr/>
          <p:nvPr/>
        </p:nvPicPr>
        <p:blipFill>
          <a:blip r:embed="rId2"/>
          <a:srcRect/>
          <a:stretch>
            <a:fillRect/>
          </a:stretch>
        </p:blipFill>
        <p:spPr bwMode="auto">
          <a:xfrm>
            <a:off x="2667000" y="2743200"/>
            <a:ext cx="3619500" cy="1971675"/>
          </a:xfrm>
          <a:prstGeom prst="rect">
            <a:avLst/>
          </a:prstGeom>
          <a:noFill/>
          <a:ln w="9525">
            <a:noFill/>
            <a:miter lim="800000"/>
            <a:headEnd/>
            <a:tailEnd/>
          </a:ln>
        </p:spPr>
      </p:pic>
      <p:pic>
        <p:nvPicPr>
          <p:cNvPr id="3" name="Picture 2" descr="C:\Users\Naman Agarwal\Downloads\300px-N2_Fig9.png"/>
          <p:cNvPicPr/>
          <p:nvPr/>
        </p:nvPicPr>
        <p:blipFill>
          <a:blip r:embed="rId3"/>
          <a:srcRect/>
          <a:stretch>
            <a:fillRect/>
          </a:stretch>
        </p:blipFill>
        <p:spPr bwMode="auto">
          <a:xfrm>
            <a:off x="5562600" y="228600"/>
            <a:ext cx="2857500" cy="2438400"/>
          </a:xfrm>
          <a:prstGeom prst="rect">
            <a:avLst/>
          </a:prstGeom>
          <a:noFill/>
          <a:ln w="9525">
            <a:noFill/>
            <a:miter lim="800000"/>
            <a:headEnd/>
            <a:tailEnd/>
          </a:ln>
        </p:spPr>
      </p:pic>
      <p:pic>
        <p:nvPicPr>
          <p:cNvPr id="4" name="Picture 3" descr="C:\Users\Naman Agarwal\Downloads\300px-N2_Fig6.png"/>
          <p:cNvPicPr/>
          <p:nvPr/>
        </p:nvPicPr>
        <p:blipFill>
          <a:blip r:embed="rId4"/>
          <a:srcRect/>
          <a:stretch>
            <a:fillRect/>
          </a:stretch>
        </p:blipFill>
        <p:spPr bwMode="auto">
          <a:xfrm>
            <a:off x="685800" y="457200"/>
            <a:ext cx="3124200" cy="2209800"/>
          </a:xfrm>
          <a:prstGeom prst="rect">
            <a:avLst/>
          </a:prstGeom>
          <a:noFill/>
          <a:ln w="9525">
            <a:noFill/>
            <a:miter lim="800000"/>
            <a:headEnd/>
            <a:tailEnd/>
          </a:ln>
        </p:spPr>
      </p:pic>
      <p:sp>
        <p:nvSpPr>
          <p:cNvPr id="5" name="TextBox 4"/>
          <p:cNvSpPr txBox="1"/>
          <p:nvPr/>
        </p:nvSpPr>
        <p:spPr>
          <a:xfrm>
            <a:off x="533400" y="4724400"/>
            <a:ext cx="8302273" cy="830997"/>
          </a:xfrm>
          <a:prstGeom prst="rect">
            <a:avLst/>
          </a:prstGeom>
          <a:noFill/>
        </p:spPr>
        <p:txBody>
          <a:bodyPr wrap="none" rtlCol="0">
            <a:spAutoFit/>
          </a:bodyPr>
          <a:lstStyle/>
          <a:p>
            <a:r>
              <a:rPr lang="en-IN" sz="2400" dirty="0" smtClean="0">
                <a:latin typeface="Times New Roman" pitchFamily="18" charset="0"/>
                <a:cs typeface="Times New Roman" pitchFamily="18" charset="0"/>
              </a:rPr>
              <a:t>Fig.3. partially open sided module</a:t>
            </a:r>
            <a:r>
              <a:rPr lang="en-IN" dirty="0" smtClean="0">
                <a:latin typeface="Times New Roman" pitchFamily="18" charset="0"/>
                <a:cs typeface="Times New Roman" pitchFamily="18" charset="0"/>
              </a:rPr>
              <a:t>(top left corner), </a:t>
            </a:r>
            <a:r>
              <a:rPr lang="en-IN" sz="2400" dirty="0" smtClean="0">
                <a:latin typeface="Times New Roman" pitchFamily="18" charset="0"/>
                <a:cs typeface="Times New Roman" pitchFamily="18" charset="0"/>
              </a:rPr>
              <a:t>open sided module</a:t>
            </a:r>
          </a:p>
          <a:p>
            <a:r>
              <a:rPr lang="en-IN" sz="2400" dirty="0" smtClean="0">
                <a:latin typeface="Times New Roman" pitchFamily="18" charset="0"/>
                <a:cs typeface="Times New Roman" pitchFamily="18" charset="0"/>
              </a:rPr>
              <a:t>           </a:t>
            </a:r>
            <a:r>
              <a:rPr lang="en-IN" dirty="0" smtClean="0">
                <a:latin typeface="Times New Roman" pitchFamily="18" charset="0"/>
                <a:cs typeface="Times New Roman" pitchFamily="18" charset="0"/>
              </a:rPr>
              <a:t>(top right corner) </a:t>
            </a:r>
            <a:r>
              <a:rPr lang="en-IN" sz="2400" dirty="0" smtClean="0">
                <a:latin typeface="Times New Roman" pitchFamily="18" charset="0"/>
                <a:cs typeface="Times New Roman" pitchFamily="18" charset="0"/>
              </a:rPr>
              <a:t> and mixed module</a:t>
            </a:r>
            <a:r>
              <a:rPr lang="en-IN" dirty="0" smtClean="0">
                <a:latin typeface="Times New Roman" pitchFamily="18" charset="0"/>
                <a:cs typeface="Times New Roman" pitchFamily="18" charset="0"/>
              </a:rPr>
              <a:t> (above)</a:t>
            </a:r>
            <a:endParaRPr lang="en-IN" sz="2400" dirty="0">
              <a:latin typeface="Times New Roman" pitchFamily="18" charset="0"/>
              <a:cs typeface="Times New Roman" pitchFamily="18" charset="0"/>
            </a:endParaRPr>
          </a:p>
        </p:txBody>
      </p:sp>
      <p:sp>
        <p:nvSpPr>
          <p:cNvPr id="7" name="TextBox 6"/>
          <p:cNvSpPr txBox="1"/>
          <p:nvPr/>
        </p:nvSpPr>
        <p:spPr>
          <a:xfrm>
            <a:off x="762000" y="6019800"/>
            <a:ext cx="3198761" cy="369332"/>
          </a:xfrm>
          <a:prstGeom prst="rect">
            <a:avLst/>
          </a:prstGeom>
          <a:noFill/>
        </p:spPr>
        <p:txBody>
          <a:bodyPr wrap="none" rtlCol="0">
            <a:spAutoFit/>
          </a:bodyPr>
          <a:lstStyle/>
          <a:p>
            <a:r>
              <a:rPr lang="en-IN" dirty="0" smtClean="0">
                <a:solidFill>
                  <a:srgbClr val="C00000"/>
                </a:solidFill>
              </a:rPr>
              <a:t>Source: www.steelstructure.info</a:t>
            </a:r>
            <a:endParaRPr lang="en-IN" dirty="0">
              <a:solidFill>
                <a:srgbClr val="C00000"/>
              </a:solidFill>
            </a:endParaRPr>
          </a:p>
        </p:txBody>
      </p:sp>
      <p:sp>
        <p:nvSpPr>
          <p:cNvPr id="10" name="Footer Placeholder 9"/>
          <p:cNvSpPr>
            <a:spLocks noGrp="1"/>
          </p:cNvSpPr>
          <p:nvPr>
            <p:ph type="ftr" sz="quarter" idx="11"/>
          </p:nvPr>
        </p:nvSpPr>
        <p:spPr/>
        <p:txBody>
          <a:bodyPr/>
          <a:lstStyle/>
          <a:p>
            <a:r>
              <a:rPr lang="en-US" smtClean="0"/>
              <a:t>PSIT COE Kanpur</a:t>
            </a:r>
            <a:endParaRPr lang="en-US"/>
          </a:p>
        </p:txBody>
      </p:sp>
      <p:sp>
        <p:nvSpPr>
          <p:cNvPr id="11" name="Date Placeholder 10"/>
          <p:cNvSpPr>
            <a:spLocks noGrp="1"/>
          </p:cNvSpPr>
          <p:nvPr>
            <p:ph type="dt" sz="half" idx="10"/>
          </p:nvPr>
        </p:nvSpPr>
        <p:spPr/>
        <p:txBody>
          <a:bodyPr/>
          <a:lstStyle/>
          <a:p>
            <a:r>
              <a:rPr lang="en-US" smtClean="0"/>
              <a:t>26/04/2014</a:t>
            </a:r>
            <a:endParaRPr lang="en-US"/>
          </a:p>
        </p:txBody>
      </p:sp>
    </p:spTree>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3600" b="1" dirty="0" smtClean="0">
                <a:solidFill>
                  <a:schemeClr val="tx1"/>
                </a:solidFill>
              </a:rPr>
              <a:t>               </a:t>
            </a:r>
            <a:r>
              <a:rPr lang="en-US" sz="3600" b="1" dirty="0" smtClean="0">
                <a:solidFill>
                  <a:schemeClr val="tx1"/>
                </a:solidFill>
                <a:latin typeface="Times New Roman" pitchFamily="18" charset="0"/>
                <a:cs typeface="Times New Roman" pitchFamily="18" charset="0"/>
              </a:rPr>
              <a:t>INTRODUCTION</a:t>
            </a:r>
            <a:endParaRPr lang="en-US" sz="3600" b="1"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838200"/>
            <a:ext cx="8229600" cy="4953000"/>
          </a:xfrm>
        </p:spPr>
        <p:txBody>
          <a:bodyPr>
            <a:noAutofit/>
          </a:bodyPr>
          <a:lstStyle/>
          <a:p>
            <a:pPr algn="just"/>
            <a:r>
              <a:rPr lang="en-US" sz="2800" dirty="0" smtClean="0">
                <a:latin typeface="Times New Roman" pitchFamily="18" charset="0"/>
                <a:cs typeface="Times New Roman" pitchFamily="18" charset="0"/>
              </a:rPr>
              <a:t>There is increasing evidence that human activities are causing an irreversible damage to the global environment, which will have an adverse impact on the quality of life of future generations.</a:t>
            </a:r>
          </a:p>
          <a:p>
            <a:pPr algn="just"/>
            <a:r>
              <a:rPr lang="en-US" sz="2800" dirty="0" smtClean="0">
                <a:latin typeface="Times New Roman" pitchFamily="18" charset="0"/>
                <a:cs typeface="Times New Roman" pitchFamily="18" charset="0"/>
              </a:rPr>
              <a:t> The construction industry in India is growing rapidly at a rate of 10% compared with the world average of 5.2%. </a:t>
            </a:r>
          </a:p>
          <a:p>
            <a:pPr algn="just"/>
            <a:r>
              <a:rPr lang="en-US" sz="2800" dirty="0" smtClean="0">
                <a:latin typeface="Times New Roman" pitchFamily="18" charset="0"/>
                <a:cs typeface="Times New Roman" pitchFamily="18" charset="0"/>
              </a:rPr>
              <a:t>Buildings in India consume about 20% of the total electricity in the country.</a:t>
            </a:r>
          </a:p>
          <a:p>
            <a:pPr algn="just"/>
            <a:r>
              <a:rPr lang="en-US" sz="2800" dirty="0" smtClean="0">
                <a:latin typeface="Times New Roman" pitchFamily="18" charset="0"/>
                <a:cs typeface="Times New Roman" pitchFamily="18" charset="0"/>
              </a:rPr>
              <a:t>Hence, real estate activity in India has a significant impact on the environment and resources.</a:t>
            </a:r>
          </a:p>
          <a:p>
            <a:pPr algn="just"/>
            <a:r>
              <a:rPr lang="en-US" sz="2800" dirty="0" smtClean="0">
                <a:latin typeface="Times New Roman" pitchFamily="18" charset="0"/>
                <a:cs typeface="Times New Roman" pitchFamily="18" charset="0"/>
              </a:rPr>
              <a:t>Indicates that there is a real opportunity to develop green buildings </a:t>
            </a:r>
            <a:r>
              <a:rPr lang="en-US" sz="2800" dirty="0" smtClean="0">
                <a:latin typeface="Times New Roman" pitchFamily="18" charset="0"/>
                <a:cs typeface="Times New Roman" pitchFamily="18" charset="0"/>
              </a:rPr>
              <a:t>in the </a:t>
            </a:r>
            <a:r>
              <a:rPr lang="en-US" sz="2800" dirty="0" smtClean="0">
                <a:latin typeface="Times New Roman" pitchFamily="18" charset="0"/>
                <a:cs typeface="Times New Roman" pitchFamily="18" charset="0"/>
              </a:rPr>
              <a:t>country.</a:t>
            </a:r>
          </a:p>
          <a:p>
            <a:pPr algn="just"/>
            <a:endParaRPr lang="en-US" sz="2800" dirty="0" smtClean="0">
              <a:latin typeface="Times New Roman" pitchFamily="18" charset="0"/>
              <a:cs typeface="Times New Roman" pitchFamily="18" charset="0"/>
            </a:endParaRPr>
          </a:p>
          <a:p>
            <a:pPr algn="just">
              <a:buNone/>
            </a:pPr>
            <a:r>
              <a:rPr lang="en-US" sz="2800" dirty="0" smtClean="0">
                <a:latin typeface="Times New Roman" pitchFamily="18" charset="0"/>
                <a:cs typeface="Times New Roman" pitchFamily="18" charset="0"/>
              </a:rPr>
              <a:t>.</a:t>
            </a:r>
          </a:p>
          <a:p>
            <a:endParaRPr lang="en-US" sz="2800" dirty="0">
              <a:latin typeface="Times New Roman" pitchFamily="18" charset="0"/>
              <a:cs typeface="Times New Roman" pitchFamily="18" charset="0"/>
            </a:endParaRPr>
          </a:p>
        </p:txBody>
      </p:sp>
      <p:sp>
        <p:nvSpPr>
          <p:cNvPr id="6" name="Footer Placeholder 5"/>
          <p:cNvSpPr>
            <a:spLocks noGrp="1"/>
          </p:cNvSpPr>
          <p:nvPr>
            <p:ph type="ftr" sz="quarter" idx="11"/>
          </p:nvPr>
        </p:nvSpPr>
        <p:spPr/>
        <p:txBody>
          <a:bodyPr/>
          <a:lstStyle/>
          <a:p>
            <a:r>
              <a:rPr lang="en-US" dirty="0" smtClean="0"/>
              <a:t>PSIT </a:t>
            </a:r>
            <a:endParaRPr lang="en-US" dirty="0"/>
          </a:p>
        </p:txBody>
      </p:sp>
      <p:sp>
        <p:nvSpPr>
          <p:cNvPr id="7" name="Date Placeholder 6"/>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600200" y="381000"/>
            <a:ext cx="5867400" cy="646331"/>
          </a:xfrm>
          <a:prstGeom prst="rect">
            <a:avLst/>
          </a:prstGeom>
          <a:noFill/>
        </p:spPr>
        <p:txBody>
          <a:bodyPr wrap="square" rtlCol="0">
            <a:spAutoFit/>
          </a:bodyPr>
          <a:lstStyle/>
          <a:p>
            <a:pPr algn="ctr"/>
            <a:r>
              <a:rPr lang="en-IN" sz="3600" b="1" u="sng" dirty="0" smtClean="0">
                <a:latin typeface="Times New Roman" pitchFamily="18" charset="0"/>
                <a:cs typeface="Times New Roman" pitchFamily="18" charset="0"/>
              </a:rPr>
              <a:t>Self supporting Panel based</a:t>
            </a:r>
            <a:endParaRPr lang="en-IN" sz="3600" b="1" u="sng" dirty="0">
              <a:latin typeface="Times New Roman" pitchFamily="18" charset="0"/>
              <a:cs typeface="Times New Roman" pitchFamily="18" charset="0"/>
            </a:endParaRPr>
          </a:p>
        </p:txBody>
      </p:sp>
      <p:sp>
        <p:nvSpPr>
          <p:cNvPr id="3" name="TextBox 2"/>
          <p:cNvSpPr txBox="1"/>
          <p:nvPr/>
        </p:nvSpPr>
        <p:spPr>
          <a:xfrm>
            <a:off x="609600" y="1371600"/>
            <a:ext cx="7388305" cy="1569660"/>
          </a:xfrm>
          <a:prstGeom prst="rect">
            <a:avLst/>
          </a:prstGeom>
          <a:noFill/>
        </p:spPr>
        <p:txBody>
          <a:bodyPr wrap="none" rtlCol="0">
            <a:spAutoFit/>
          </a:bodyPr>
          <a:lstStyle/>
          <a:p>
            <a:pPr>
              <a:buFont typeface="Wingdings" pitchFamily="2" charset="2"/>
              <a:buChar char="q"/>
            </a:pPr>
            <a:r>
              <a:rPr lang="en-IN" sz="2400" dirty="0" smtClean="0">
                <a:latin typeface="Times New Roman" pitchFamily="18" charset="0"/>
                <a:cs typeface="Times New Roman" pitchFamily="18" charset="0"/>
              </a:rPr>
              <a:t>  consist of self-supporting panels joined by bolts</a:t>
            </a:r>
          </a:p>
          <a:p>
            <a:pPr>
              <a:buFont typeface="Wingdings" pitchFamily="2" charset="2"/>
              <a:buChar char="q"/>
            </a:pPr>
            <a:r>
              <a:rPr lang="en-IN" sz="2400" dirty="0" smtClean="0">
                <a:latin typeface="Times New Roman" pitchFamily="18" charset="0"/>
                <a:cs typeface="Times New Roman" pitchFamily="18" charset="0"/>
              </a:rPr>
              <a:t>  box-like structure,</a:t>
            </a:r>
          </a:p>
          <a:p>
            <a:pPr>
              <a:buFont typeface="Wingdings" pitchFamily="2" charset="2"/>
              <a:buChar char="q"/>
            </a:pPr>
            <a:r>
              <a:rPr lang="en-IN" sz="2400" dirty="0" smtClean="0">
                <a:latin typeface="Times New Roman" pitchFamily="18" charset="0"/>
                <a:cs typeface="Times New Roman" pitchFamily="18" charset="0"/>
              </a:rPr>
              <a:t>  both vertical and horizontal elements are load-bearing</a:t>
            </a:r>
          </a:p>
          <a:p>
            <a:pPr>
              <a:buFont typeface="Wingdings" pitchFamily="2" charset="2"/>
              <a:buChar char="q"/>
            </a:pPr>
            <a:r>
              <a:rPr lang="en-IN" sz="2400" dirty="0" smtClean="0">
                <a:latin typeface="Times New Roman" pitchFamily="18" charset="0"/>
                <a:cs typeface="Times New Roman" pitchFamily="18" charset="0"/>
              </a:rPr>
              <a:t>  one-story high wall panels</a:t>
            </a:r>
            <a:endParaRPr lang="en-IN" sz="2400" dirty="0">
              <a:latin typeface="Times New Roman" pitchFamily="18" charset="0"/>
              <a:cs typeface="Times New Roman" pitchFamily="18" charset="0"/>
            </a:endParaRPr>
          </a:p>
        </p:txBody>
      </p:sp>
      <p:sp>
        <p:nvSpPr>
          <p:cNvPr id="4" name="TextBox 3"/>
          <p:cNvSpPr txBox="1"/>
          <p:nvPr/>
        </p:nvSpPr>
        <p:spPr>
          <a:xfrm>
            <a:off x="1600200" y="3505200"/>
            <a:ext cx="6045245" cy="646331"/>
          </a:xfrm>
          <a:prstGeom prst="rect">
            <a:avLst/>
          </a:prstGeom>
          <a:noFill/>
        </p:spPr>
        <p:txBody>
          <a:bodyPr wrap="none" rtlCol="0">
            <a:spAutoFit/>
          </a:bodyPr>
          <a:lstStyle/>
          <a:p>
            <a:r>
              <a:rPr lang="en-IN" sz="3600" b="1" u="sng" dirty="0" smtClean="0">
                <a:latin typeface="Times New Roman" pitchFamily="18" charset="0"/>
                <a:cs typeface="Times New Roman" pitchFamily="18" charset="0"/>
              </a:rPr>
              <a:t>Metal Structural frame based</a:t>
            </a:r>
            <a:endParaRPr lang="en-IN" sz="3600" b="1" u="sng" dirty="0">
              <a:latin typeface="Times New Roman" pitchFamily="18" charset="0"/>
              <a:cs typeface="Times New Roman" pitchFamily="18" charset="0"/>
            </a:endParaRPr>
          </a:p>
        </p:txBody>
      </p:sp>
      <p:sp>
        <p:nvSpPr>
          <p:cNvPr id="5" name="TextBox 4"/>
          <p:cNvSpPr txBox="1"/>
          <p:nvPr/>
        </p:nvSpPr>
        <p:spPr>
          <a:xfrm>
            <a:off x="685800" y="4191000"/>
            <a:ext cx="8085868" cy="2215991"/>
          </a:xfrm>
          <a:prstGeom prst="rect">
            <a:avLst/>
          </a:prstGeom>
          <a:noFill/>
        </p:spPr>
        <p:txBody>
          <a:bodyPr wrap="none" rtlCol="0">
            <a:spAutoFit/>
          </a:bodyPr>
          <a:lstStyle/>
          <a:p>
            <a:pPr>
              <a:buFont typeface="Wingdings" pitchFamily="2" charset="2"/>
              <a:buChar char="Ø"/>
            </a:pPr>
            <a:r>
              <a:rPr lang="en-IN" sz="2400" dirty="0" smtClean="0">
                <a:latin typeface="Times New Roman" pitchFamily="18" charset="0"/>
                <a:cs typeface="Times New Roman" pitchFamily="18" charset="0"/>
              </a:rPr>
              <a:t>  Components are usually linear elements (beam-pillar frames </a:t>
            </a:r>
          </a:p>
          <a:p>
            <a:r>
              <a:rPr lang="en-IN" sz="2400" dirty="0" smtClean="0">
                <a:latin typeface="Times New Roman" pitchFamily="18" charset="0"/>
                <a:cs typeface="Times New Roman" pitchFamily="18" charset="0"/>
              </a:rPr>
              <a:t>      are rare because difficult   to handle)</a:t>
            </a:r>
          </a:p>
          <a:p>
            <a:pPr>
              <a:buFont typeface="Wingdings" pitchFamily="2" charset="2"/>
              <a:buChar char="Ø"/>
            </a:pPr>
            <a:r>
              <a:rPr lang="en-IN" sz="2400" dirty="0" smtClean="0">
                <a:latin typeface="Times New Roman" pitchFamily="18" charset="0"/>
                <a:cs typeface="Times New Roman" pitchFamily="18" charset="0"/>
              </a:rPr>
              <a:t>  The beams are seated on corbels of the pillars usually with </a:t>
            </a:r>
          </a:p>
          <a:p>
            <a:r>
              <a:rPr lang="en-IN" sz="2400" dirty="0" smtClean="0">
                <a:latin typeface="Times New Roman" pitchFamily="18" charset="0"/>
                <a:cs typeface="Times New Roman" pitchFamily="18" charset="0"/>
              </a:rPr>
              <a:t>      hinged-joints (rigid   connection is also an option)</a:t>
            </a:r>
          </a:p>
          <a:p>
            <a:pPr>
              <a:buFont typeface="Wingdings" pitchFamily="2" charset="2"/>
              <a:buChar char="Ø"/>
            </a:pPr>
            <a:r>
              <a:rPr lang="en-IN" sz="2400" dirty="0" smtClean="0">
                <a:latin typeface="Times New Roman" pitchFamily="18" charset="0"/>
                <a:cs typeface="Times New Roman" pitchFamily="18" charset="0"/>
              </a:rPr>
              <a:t>  Joints are filled with concrete at the site</a:t>
            </a:r>
          </a:p>
          <a:p>
            <a:endParaRPr lang="en-IN" dirty="0"/>
          </a:p>
        </p:txBody>
      </p:sp>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ransition spd="med">
    <p:wipe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6019800" y="4495800"/>
            <a:ext cx="2847975" cy="2209800"/>
          </a:xfrm>
          <a:prstGeom prst="rect">
            <a:avLst/>
          </a:prstGeom>
          <a:noFill/>
          <a:ln w="9525">
            <a:noFill/>
            <a:miter lim="800000"/>
            <a:headEnd/>
            <a:tailEnd/>
          </a:ln>
        </p:spPr>
      </p:pic>
      <p:pic>
        <p:nvPicPr>
          <p:cNvPr id="3" name="Picture 2"/>
          <p:cNvPicPr/>
          <p:nvPr/>
        </p:nvPicPr>
        <p:blipFill>
          <a:blip r:embed="rId3"/>
          <a:srcRect/>
          <a:stretch>
            <a:fillRect/>
          </a:stretch>
        </p:blipFill>
        <p:spPr bwMode="auto">
          <a:xfrm>
            <a:off x="533400" y="381000"/>
            <a:ext cx="3038475" cy="1905000"/>
          </a:xfrm>
          <a:prstGeom prst="rect">
            <a:avLst/>
          </a:prstGeom>
          <a:noFill/>
          <a:ln w="9525">
            <a:noFill/>
            <a:miter lim="800000"/>
            <a:headEnd/>
            <a:tailEnd/>
          </a:ln>
        </p:spPr>
      </p:pic>
      <p:sp>
        <p:nvSpPr>
          <p:cNvPr id="4" name="TextBox 3"/>
          <p:cNvSpPr txBox="1"/>
          <p:nvPr/>
        </p:nvSpPr>
        <p:spPr>
          <a:xfrm>
            <a:off x="1447800" y="3124200"/>
            <a:ext cx="4370107" cy="830997"/>
          </a:xfrm>
          <a:prstGeom prst="rect">
            <a:avLst/>
          </a:prstGeom>
          <a:noFill/>
        </p:spPr>
        <p:txBody>
          <a:bodyPr wrap="none" rtlCol="0">
            <a:spAutoFit/>
          </a:bodyPr>
          <a:lstStyle/>
          <a:p>
            <a:r>
              <a:rPr lang="en-IN" sz="2400" dirty="0" smtClean="0">
                <a:latin typeface="Times New Roman" pitchFamily="18" charset="0"/>
                <a:cs typeface="Times New Roman" pitchFamily="18" charset="0"/>
              </a:rPr>
              <a:t>Fig.4.  assembling of panels</a:t>
            </a:r>
            <a:r>
              <a:rPr lang="en-IN" dirty="0" smtClean="0">
                <a:latin typeface="Times New Roman" pitchFamily="18" charset="0"/>
                <a:cs typeface="Times New Roman" pitchFamily="18" charset="0"/>
              </a:rPr>
              <a:t>(above)</a:t>
            </a:r>
          </a:p>
          <a:p>
            <a:r>
              <a:rPr lang="en-IN" sz="2400" dirty="0" smtClean="0">
                <a:latin typeface="Times New Roman" pitchFamily="18" charset="0"/>
                <a:cs typeface="Times New Roman" pitchFamily="18" charset="0"/>
              </a:rPr>
              <a:t>           metal structure frame</a:t>
            </a:r>
            <a:r>
              <a:rPr lang="en-IN" dirty="0" smtClean="0">
                <a:latin typeface="Times New Roman" pitchFamily="18" charset="0"/>
                <a:cs typeface="Times New Roman" pitchFamily="18" charset="0"/>
              </a:rPr>
              <a:t>(below</a:t>
            </a:r>
            <a:r>
              <a:rPr lang="en-IN" dirty="0" smtClean="0"/>
              <a:t>)</a:t>
            </a:r>
            <a:endParaRPr lang="en-IN" dirty="0"/>
          </a:p>
        </p:txBody>
      </p:sp>
      <p:sp>
        <p:nvSpPr>
          <p:cNvPr id="5" name="TextBox 4"/>
          <p:cNvSpPr txBox="1"/>
          <p:nvPr/>
        </p:nvSpPr>
        <p:spPr>
          <a:xfrm>
            <a:off x="838200" y="6096000"/>
            <a:ext cx="2644185" cy="369332"/>
          </a:xfrm>
          <a:prstGeom prst="rect">
            <a:avLst/>
          </a:prstGeom>
          <a:noFill/>
        </p:spPr>
        <p:txBody>
          <a:bodyPr wrap="none" rtlCol="0">
            <a:spAutoFit/>
          </a:bodyPr>
          <a:lstStyle/>
          <a:p>
            <a:r>
              <a:rPr lang="en-IN" dirty="0" smtClean="0">
                <a:solidFill>
                  <a:srgbClr val="C00000"/>
                </a:solidFill>
              </a:rPr>
              <a:t>Source: </a:t>
            </a:r>
            <a:r>
              <a:rPr lang="en-IN" dirty="0" err="1" smtClean="0">
                <a:solidFill>
                  <a:srgbClr val="C00000"/>
                </a:solidFill>
              </a:rPr>
              <a:t>Techmash</a:t>
            </a:r>
            <a:r>
              <a:rPr lang="en-IN" dirty="0" smtClean="0">
                <a:solidFill>
                  <a:srgbClr val="C00000"/>
                </a:solidFill>
              </a:rPr>
              <a:t> Bulletin</a:t>
            </a:r>
            <a:endParaRPr lang="en-IN" dirty="0">
              <a:solidFill>
                <a:srgbClr val="C00000"/>
              </a:solidFill>
            </a:endParaRPr>
          </a:p>
        </p:txBody>
      </p:sp>
      <p:sp>
        <p:nvSpPr>
          <p:cNvPr id="8" name="Footer Placeholder 7"/>
          <p:cNvSpPr>
            <a:spLocks noGrp="1"/>
          </p:cNvSpPr>
          <p:nvPr>
            <p:ph type="ftr" sz="quarter" idx="11"/>
          </p:nvPr>
        </p:nvSpPr>
        <p:spPr/>
        <p:txBody>
          <a:bodyPr/>
          <a:lstStyle/>
          <a:p>
            <a:r>
              <a:rPr lang="en-US" smtClean="0"/>
              <a:t>PSIT COE Kanpur</a:t>
            </a:r>
            <a:endParaRPr lang="en-US"/>
          </a:p>
        </p:txBody>
      </p:sp>
      <p:sp>
        <p:nvSpPr>
          <p:cNvPr id="9" name="Date Placeholder 8"/>
          <p:cNvSpPr>
            <a:spLocks noGrp="1"/>
          </p:cNvSpPr>
          <p:nvPr>
            <p:ph type="dt" sz="half" idx="10"/>
          </p:nvPr>
        </p:nvSpPr>
        <p:spPr/>
        <p:txBody>
          <a:bodyPr/>
          <a:lstStyle/>
          <a:p>
            <a:r>
              <a:rPr lang="en-US" smtClean="0"/>
              <a:t>26/04/2014</a:t>
            </a:r>
            <a:endParaRPr lang="en-US"/>
          </a:p>
        </p:txBody>
      </p:sp>
    </p:spTree>
  </p:cSld>
  <p:clrMapOvr>
    <a:masterClrMapping/>
  </p:clrMapOvr>
  <p:transition spd="med">
    <p:wipe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04800" y="300335"/>
            <a:ext cx="8546635" cy="461665"/>
          </a:xfrm>
          <a:prstGeom prst="rect">
            <a:avLst/>
          </a:prstGeom>
          <a:noFill/>
        </p:spPr>
        <p:txBody>
          <a:bodyPr wrap="square" rtlCol="0">
            <a:spAutoFit/>
          </a:bodyPr>
          <a:lstStyle/>
          <a:p>
            <a:pPr algn="ctr"/>
            <a:r>
              <a:rPr lang="en-IN" sz="2400" b="1" u="sng" dirty="0" smtClean="0">
                <a:latin typeface="Times New Roman" pitchFamily="18" charset="0"/>
                <a:cs typeface="Times New Roman" pitchFamily="18" charset="0"/>
              </a:rPr>
              <a:t>PREFABRICATED  VS  COVENTIONAL  CONSTRUCTION </a:t>
            </a:r>
            <a:endParaRPr lang="en-IN" sz="2400" b="1" u="sng" dirty="0">
              <a:latin typeface="Times New Roman" pitchFamily="18" charset="0"/>
              <a:cs typeface="Times New Roman" pitchFamily="18" charset="0"/>
            </a:endParaRPr>
          </a:p>
        </p:txBody>
      </p:sp>
      <p:sp>
        <p:nvSpPr>
          <p:cNvPr id="3" name="TextBox 2"/>
          <p:cNvSpPr txBox="1"/>
          <p:nvPr/>
        </p:nvSpPr>
        <p:spPr>
          <a:xfrm>
            <a:off x="0" y="1066800"/>
            <a:ext cx="9372630" cy="6463308"/>
          </a:xfrm>
          <a:prstGeom prst="rect">
            <a:avLst/>
          </a:prstGeom>
          <a:noFill/>
        </p:spPr>
        <p:txBody>
          <a:bodyPr wrap="none" rtlCol="0">
            <a:spAutoFit/>
          </a:bodyPr>
          <a:lstStyle/>
          <a:p>
            <a:pPr>
              <a:buFont typeface="Wingdings" pitchFamily="2" charset="2"/>
              <a:buChar char="ü"/>
            </a:pPr>
            <a:r>
              <a:rPr lang="en-IN" sz="2000" dirty="0" smtClean="0">
                <a:latin typeface="Times New Roman" pitchFamily="18" charset="0"/>
                <a:cs typeface="Times New Roman" pitchFamily="18" charset="0"/>
              </a:rPr>
              <a:t> In Prefab building the construction time of the building can reduce by 30%-50%.</a:t>
            </a:r>
          </a:p>
          <a:p>
            <a:r>
              <a:rPr lang="en-IN" sz="2000" dirty="0" smtClean="0">
                <a:latin typeface="Times New Roman" pitchFamily="18" charset="0"/>
                <a:cs typeface="Times New Roman" pitchFamily="18" charset="0"/>
              </a:rPr>
              <a:t>In conventional means materials are directly delivered to the site and a ‘cut-as-you-go’</a:t>
            </a:r>
          </a:p>
          <a:p>
            <a:r>
              <a:rPr lang="en-IN" sz="2000" dirty="0" smtClean="0">
                <a:latin typeface="Times New Roman" pitchFamily="18" charset="0"/>
                <a:cs typeface="Times New Roman" pitchFamily="18" charset="0"/>
              </a:rPr>
              <a:t>approach is used to put together a building.</a:t>
            </a:r>
          </a:p>
          <a:p>
            <a:endParaRPr lang="en-IN" sz="2000" dirty="0" smtClean="0">
              <a:latin typeface="Times New Roman" pitchFamily="18" charset="0"/>
              <a:cs typeface="Times New Roman" pitchFamily="18" charset="0"/>
            </a:endParaRPr>
          </a:p>
          <a:p>
            <a:pPr>
              <a:buFont typeface="Wingdings" pitchFamily="2" charset="2"/>
              <a:buChar char="ü"/>
            </a:pPr>
            <a:r>
              <a:rPr lang="en-IN" sz="2000" dirty="0" smtClean="0">
                <a:latin typeface="Times New Roman" pitchFamily="18" charset="0"/>
                <a:cs typeface="Times New Roman" pitchFamily="18" charset="0"/>
              </a:rPr>
              <a:t> Wastage in prefab construction is less because the quantity of materials used is almost </a:t>
            </a:r>
          </a:p>
          <a:p>
            <a:r>
              <a:rPr lang="en-IN" sz="2000" dirty="0" smtClean="0">
                <a:latin typeface="Times New Roman" pitchFamily="18" charset="0"/>
                <a:cs typeface="Times New Roman" pitchFamily="18" charset="0"/>
              </a:rPr>
              <a:t>exact as estimated. In conventional means the material get wasted in transportation </a:t>
            </a:r>
          </a:p>
          <a:p>
            <a:r>
              <a:rPr lang="en-IN" sz="2000" dirty="0" smtClean="0">
                <a:latin typeface="Times New Roman" pitchFamily="18" charset="0"/>
                <a:cs typeface="Times New Roman" pitchFamily="18" charset="0"/>
              </a:rPr>
              <a:t>or manual misuse by labour.</a:t>
            </a:r>
          </a:p>
          <a:p>
            <a:endParaRPr lang="en-IN" sz="2000" dirty="0" smtClean="0">
              <a:latin typeface="Times New Roman" pitchFamily="18" charset="0"/>
              <a:cs typeface="Times New Roman" pitchFamily="18" charset="0"/>
            </a:endParaRPr>
          </a:p>
          <a:p>
            <a:pPr lvl="0">
              <a:buFont typeface="Wingdings" pitchFamily="2" charset="2"/>
              <a:buChar char="ü"/>
            </a:pPr>
            <a:r>
              <a:rPr lang="en-IN" sz="2000" dirty="0" smtClean="0">
                <a:latin typeface="Times New Roman" pitchFamily="18" charset="0"/>
                <a:cs typeface="Times New Roman" pitchFamily="18" charset="0"/>
              </a:rPr>
              <a:t> In prefab construction the distance to be transported increases as the materials have</a:t>
            </a:r>
          </a:p>
          <a:p>
            <a:pPr lvl="0"/>
            <a:r>
              <a:rPr lang="en-IN" sz="2000" dirty="0" smtClean="0">
                <a:latin typeface="Times New Roman" pitchFamily="18" charset="0"/>
                <a:cs typeface="Times New Roman" pitchFamily="18" charset="0"/>
              </a:rPr>
              <a:t> to be transported to factory first and then the modules are transferred to the site.</a:t>
            </a:r>
          </a:p>
          <a:p>
            <a:r>
              <a:rPr lang="en-IN" sz="2000" dirty="0" smtClean="0">
                <a:latin typeface="Times New Roman" pitchFamily="18" charset="0"/>
                <a:cs typeface="Times New Roman" pitchFamily="18" charset="0"/>
              </a:rPr>
              <a:t>In conventional means the distance is less as only materials are to be transferred to </a:t>
            </a:r>
          </a:p>
          <a:p>
            <a:r>
              <a:rPr lang="en-IN" sz="2000" dirty="0" smtClean="0">
                <a:latin typeface="Times New Roman" pitchFamily="18" charset="0"/>
                <a:cs typeface="Times New Roman" pitchFamily="18" charset="0"/>
              </a:rPr>
              <a:t>the site.</a:t>
            </a:r>
          </a:p>
          <a:p>
            <a:endParaRPr lang="en-IN" sz="2000" dirty="0" smtClean="0">
              <a:latin typeface="Times New Roman" pitchFamily="18" charset="0"/>
              <a:cs typeface="Times New Roman" pitchFamily="18" charset="0"/>
            </a:endParaRPr>
          </a:p>
          <a:p>
            <a:pPr lvl="0">
              <a:buFont typeface="Wingdings" pitchFamily="2" charset="2"/>
              <a:buChar char="ü"/>
            </a:pPr>
            <a:r>
              <a:rPr lang="en-IN" sz="2000" dirty="0" smtClean="0">
                <a:latin typeface="Times New Roman" pitchFamily="18" charset="0"/>
                <a:cs typeface="Times New Roman" pitchFamily="18" charset="0"/>
              </a:rPr>
              <a:t> In prefab construction the energy is used in fabrication, heating and cooling of factory. </a:t>
            </a:r>
          </a:p>
          <a:p>
            <a:pPr lvl="0"/>
            <a:r>
              <a:rPr lang="en-IN" sz="2000" dirty="0" smtClean="0">
                <a:latin typeface="Times New Roman" pitchFamily="18" charset="0"/>
                <a:cs typeface="Times New Roman" pitchFamily="18" charset="0"/>
              </a:rPr>
              <a:t>The transportation of modules also require extra fuel.</a:t>
            </a:r>
          </a:p>
          <a:p>
            <a:r>
              <a:rPr lang="en-IN" sz="2000" dirty="0" smtClean="0">
                <a:latin typeface="Times New Roman" pitchFamily="18" charset="0"/>
                <a:cs typeface="Times New Roman" pitchFamily="18" charset="0"/>
              </a:rPr>
              <a:t>In conventional means, the energy is used in operating equipments like cranes,</a:t>
            </a:r>
          </a:p>
          <a:p>
            <a:r>
              <a:rPr lang="en-IN" sz="2000" dirty="0" smtClean="0">
                <a:latin typeface="Times New Roman" pitchFamily="18" charset="0"/>
                <a:cs typeface="Times New Roman" pitchFamily="18" charset="0"/>
              </a:rPr>
              <a:t> generators, occasional heating to protect interior finishes of the building. </a:t>
            </a:r>
          </a:p>
          <a:p>
            <a:endParaRPr lang="en-IN" sz="2000" dirty="0" smtClean="0">
              <a:latin typeface="Times New Roman" pitchFamily="18" charset="0"/>
              <a:cs typeface="Times New Roman" pitchFamily="18" charset="0"/>
            </a:endParaRPr>
          </a:p>
          <a:p>
            <a:endParaRPr lang="en-IN" dirty="0" smtClean="0"/>
          </a:p>
          <a:p>
            <a:endParaRPr lang="en-IN" dirty="0" smtClean="0"/>
          </a:p>
          <a:p>
            <a:endParaRPr lang="en-IN"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spd="med">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819400" y="228600"/>
            <a:ext cx="3095719" cy="646331"/>
          </a:xfrm>
          <a:prstGeom prst="rect">
            <a:avLst/>
          </a:prstGeom>
          <a:noFill/>
        </p:spPr>
        <p:txBody>
          <a:bodyPr wrap="none" rtlCol="0">
            <a:spAutoFit/>
          </a:bodyPr>
          <a:lstStyle/>
          <a:p>
            <a:r>
              <a:rPr lang="en-IN" sz="3600" b="1" u="sng" dirty="0" smtClean="0">
                <a:latin typeface="Times New Roman" pitchFamily="18" charset="0"/>
                <a:cs typeface="Times New Roman" pitchFamily="18" charset="0"/>
              </a:rPr>
              <a:t>CASE STUDY</a:t>
            </a:r>
            <a:endParaRPr lang="en-IN" sz="3600" b="1" u="sng" dirty="0">
              <a:latin typeface="Times New Roman" pitchFamily="18" charset="0"/>
              <a:cs typeface="Times New Roman" pitchFamily="18" charset="0"/>
            </a:endParaRPr>
          </a:p>
        </p:txBody>
      </p:sp>
      <p:sp>
        <p:nvSpPr>
          <p:cNvPr id="3" name="TextBox 2"/>
          <p:cNvSpPr txBox="1"/>
          <p:nvPr/>
        </p:nvSpPr>
        <p:spPr>
          <a:xfrm>
            <a:off x="762000" y="1066800"/>
            <a:ext cx="7739619" cy="2246769"/>
          </a:xfrm>
          <a:prstGeom prst="rect">
            <a:avLst/>
          </a:prstGeom>
          <a:noFill/>
        </p:spPr>
        <p:txBody>
          <a:bodyPr wrap="none" rtlCol="0">
            <a:spAutoFit/>
          </a:bodyPr>
          <a:lstStyle/>
          <a:p>
            <a:pPr marL="457200" indent="-457200">
              <a:buAutoNum type="arabicPeriod"/>
            </a:pPr>
            <a:r>
              <a:rPr lang="en-IN" sz="2000" b="1" dirty="0" smtClean="0">
                <a:latin typeface="Times New Roman" pitchFamily="18" charset="0"/>
                <a:cs typeface="Times New Roman" pitchFamily="18" charset="0"/>
              </a:rPr>
              <a:t>NAKAGIN CAPSULE TOWER</a:t>
            </a:r>
          </a:p>
          <a:p>
            <a:pPr marL="457200" indent="-457200"/>
            <a:endParaRPr lang="en-IN" sz="2000" dirty="0" smtClean="0">
              <a:latin typeface="Times New Roman" pitchFamily="18" charset="0"/>
              <a:cs typeface="Times New Roman" pitchFamily="18" charset="0"/>
            </a:endParaRPr>
          </a:p>
          <a:p>
            <a:pPr>
              <a:buFont typeface="Wingdings" pitchFamily="2" charset="2"/>
              <a:buChar char="ü"/>
            </a:pPr>
            <a:r>
              <a:rPr lang="en-IN" sz="2000" dirty="0" smtClean="0">
                <a:latin typeface="Times New Roman" pitchFamily="18" charset="0"/>
                <a:cs typeface="Times New Roman" pitchFamily="18" charset="0"/>
              </a:rPr>
              <a:t>  Located in Shimbashi, Tokyo, Japan</a:t>
            </a:r>
          </a:p>
          <a:p>
            <a:pPr>
              <a:buFont typeface="Wingdings" pitchFamily="2" charset="2"/>
              <a:buChar char="ü"/>
            </a:pPr>
            <a:r>
              <a:rPr lang="en-IN" sz="2000" dirty="0" smtClean="0">
                <a:latin typeface="Times New Roman" pitchFamily="18" charset="0"/>
                <a:cs typeface="Times New Roman" pitchFamily="18" charset="0"/>
              </a:rPr>
              <a:t>  Completed in 1972</a:t>
            </a:r>
          </a:p>
          <a:p>
            <a:pPr>
              <a:buFont typeface="Wingdings" pitchFamily="2" charset="2"/>
              <a:buChar char="ü"/>
            </a:pPr>
            <a:r>
              <a:rPr lang="en-IN" sz="2000" dirty="0" smtClean="0">
                <a:latin typeface="Times New Roman" pitchFamily="18" charset="0"/>
                <a:cs typeface="Times New Roman" pitchFamily="18" charset="0"/>
              </a:rPr>
              <a:t>  Houses 140 prefabricated modules which are each self-contained units</a:t>
            </a:r>
          </a:p>
          <a:p>
            <a:pPr>
              <a:buFont typeface="Wingdings" pitchFamily="2" charset="2"/>
              <a:buChar char="ü"/>
            </a:pPr>
            <a:r>
              <a:rPr lang="en-IN" sz="2000" dirty="0" smtClean="0">
                <a:latin typeface="Times New Roman" pitchFamily="18" charset="0"/>
                <a:cs typeface="Times New Roman" pitchFamily="18" charset="0"/>
              </a:rPr>
              <a:t>  Each capsule measures 2.3 m (7.5 ft) × 3.8 m (12 ft) × 2.1 m (6.9 ft) </a:t>
            </a:r>
          </a:p>
          <a:p>
            <a:pPr marL="342900" indent="-342900">
              <a:buFont typeface="Wingdings" pitchFamily="2" charset="2"/>
              <a:buChar char="ü"/>
            </a:pPr>
            <a:r>
              <a:rPr lang="en-IN" sz="2000" dirty="0" smtClean="0">
                <a:latin typeface="Times New Roman" pitchFamily="18" charset="0"/>
                <a:cs typeface="Times New Roman" pitchFamily="18" charset="0"/>
              </a:rPr>
              <a:t>Construction occurred on site and off site</a:t>
            </a:r>
            <a:endParaRPr lang="en-IN" sz="2000" dirty="0">
              <a:latin typeface="Times New Roman" pitchFamily="18" charset="0"/>
              <a:cs typeface="Times New Roman" pitchFamily="18" charset="0"/>
            </a:endParaRPr>
          </a:p>
        </p:txBody>
      </p:sp>
      <p:pic>
        <p:nvPicPr>
          <p:cNvPr id="1026" name="Picture 2" descr="C:\Users\Naman Agarwal\Downloads\Nakagin.jpg"/>
          <p:cNvPicPr>
            <a:picLocks noChangeAspect="1" noChangeArrowheads="1"/>
          </p:cNvPicPr>
          <p:nvPr/>
        </p:nvPicPr>
        <p:blipFill>
          <a:blip r:embed="rId2"/>
          <a:srcRect/>
          <a:stretch>
            <a:fillRect/>
          </a:stretch>
        </p:blipFill>
        <p:spPr bwMode="auto">
          <a:xfrm>
            <a:off x="4419600" y="3352800"/>
            <a:ext cx="3429000" cy="2286000"/>
          </a:xfrm>
          <a:prstGeom prst="rect">
            <a:avLst/>
          </a:prstGeom>
          <a:noFill/>
        </p:spPr>
      </p:pic>
      <p:pic>
        <p:nvPicPr>
          <p:cNvPr id="1027" name="Picture 3" descr="C:\Users\Naman Agarwal\Downloads\220px--Nakagin_Capsule_Tower.ogv.jpg"/>
          <p:cNvPicPr>
            <a:picLocks noChangeAspect="1" noChangeArrowheads="1"/>
          </p:cNvPicPr>
          <p:nvPr/>
        </p:nvPicPr>
        <p:blipFill>
          <a:blip r:embed="rId3"/>
          <a:srcRect/>
          <a:stretch>
            <a:fillRect/>
          </a:stretch>
        </p:blipFill>
        <p:spPr bwMode="auto">
          <a:xfrm>
            <a:off x="838200" y="3505200"/>
            <a:ext cx="2743200" cy="1828800"/>
          </a:xfrm>
          <a:prstGeom prst="rect">
            <a:avLst/>
          </a:prstGeom>
          <a:noFill/>
        </p:spPr>
      </p:pic>
      <p:sp>
        <p:nvSpPr>
          <p:cNvPr id="6" name="TextBox 5"/>
          <p:cNvSpPr txBox="1"/>
          <p:nvPr/>
        </p:nvSpPr>
        <p:spPr>
          <a:xfrm>
            <a:off x="990600" y="5638800"/>
            <a:ext cx="3316870" cy="400110"/>
          </a:xfrm>
          <a:prstGeom prst="rect">
            <a:avLst/>
          </a:prstGeom>
          <a:noFill/>
        </p:spPr>
        <p:txBody>
          <a:bodyPr wrap="none" rtlCol="0">
            <a:spAutoFit/>
          </a:bodyPr>
          <a:lstStyle/>
          <a:p>
            <a:r>
              <a:rPr lang="en-IN" sz="2000" dirty="0" smtClean="0">
                <a:latin typeface="Times New Roman" pitchFamily="18" charset="0"/>
                <a:cs typeface="Times New Roman" pitchFamily="18" charset="0"/>
              </a:rPr>
              <a:t>Fig.5. </a:t>
            </a:r>
            <a:r>
              <a:rPr lang="en-IN" sz="2000" dirty="0" err="1" smtClean="0">
                <a:latin typeface="Times New Roman" pitchFamily="18" charset="0"/>
                <a:cs typeface="Times New Roman" pitchFamily="18" charset="0"/>
              </a:rPr>
              <a:t>Nakagin</a:t>
            </a:r>
            <a:r>
              <a:rPr lang="en-IN" sz="2000" dirty="0" smtClean="0">
                <a:latin typeface="Times New Roman" pitchFamily="18" charset="0"/>
                <a:cs typeface="Times New Roman" pitchFamily="18" charset="0"/>
              </a:rPr>
              <a:t> Capsule Tower</a:t>
            </a:r>
            <a:endParaRPr lang="en-IN" sz="2000" dirty="0">
              <a:latin typeface="Times New Roman" pitchFamily="18" charset="0"/>
              <a:cs typeface="Times New Roman" pitchFamily="18" charset="0"/>
            </a:endParaRPr>
          </a:p>
        </p:txBody>
      </p:sp>
      <p:sp>
        <p:nvSpPr>
          <p:cNvPr id="7" name="TextBox 6"/>
          <p:cNvSpPr txBox="1"/>
          <p:nvPr/>
        </p:nvSpPr>
        <p:spPr>
          <a:xfrm>
            <a:off x="0" y="6172200"/>
            <a:ext cx="8819274" cy="646331"/>
          </a:xfrm>
          <a:prstGeom prst="rect">
            <a:avLst/>
          </a:prstGeom>
          <a:noFill/>
        </p:spPr>
        <p:txBody>
          <a:bodyPr wrap="none" rtlCol="0">
            <a:spAutoFit/>
          </a:bodyPr>
          <a:lstStyle/>
          <a:p>
            <a:r>
              <a:rPr lang="en-IN" dirty="0" smtClean="0">
                <a:solidFill>
                  <a:srgbClr val="C00000"/>
                </a:solidFill>
              </a:rPr>
              <a:t>Source: http://www.koma-modular.cz/en/vyrobkove-rady/comfort-line/priklady-modularni- </a:t>
            </a:r>
          </a:p>
          <a:p>
            <a:r>
              <a:rPr lang="en-IN" dirty="0" smtClean="0">
                <a:solidFill>
                  <a:srgbClr val="C00000"/>
                </a:solidFill>
              </a:rPr>
              <a:t>               </a:t>
            </a:r>
            <a:r>
              <a:rPr lang="en-IN" dirty="0" err="1" smtClean="0">
                <a:solidFill>
                  <a:srgbClr val="C00000"/>
                </a:solidFill>
              </a:rPr>
              <a:t>architektury-ve-svete</a:t>
            </a:r>
            <a:r>
              <a:rPr lang="en-IN" dirty="0" smtClean="0">
                <a:solidFill>
                  <a:srgbClr val="C00000"/>
                </a:solidFill>
              </a:rPr>
              <a:t>/</a:t>
            </a:r>
            <a:r>
              <a:rPr lang="en-IN" dirty="0" err="1" smtClean="0">
                <a:solidFill>
                  <a:srgbClr val="C00000"/>
                </a:solidFill>
              </a:rPr>
              <a:t>nakagin</a:t>
            </a:r>
            <a:r>
              <a:rPr lang="en-IN" dirty="0" smtClean="0">
                <a:solidFill>
                  <a:srgbClr val="C00000"/>
                </a:solidFill>
              </a:rPr>
              <a:t>-capsule-tower</a:t>
            </a:r>
            <a:endParaRPr lang="en-IN" dirty="0">
              <a:solidFill>
                <a:srgbClr val="C00000"/>
              </a:solidFill>
            </a:endParaRPr>
          </a:p>
        </p:txBody>
      </p:sp>
      <p:sp>
        <p:nvSpPr>
          <p:cNvPr id="10" name="Footer Placeholder 9"/>
          <p:cNvSpPr>
            <a:spLocks noGrp="1"/>
          </p:cNvSpPr>
          <p:nvPr>
            <p:ph type="ftr" sz="quarter" idx="11"/>
          </p:nvPr>
        </p:nvSpPr>
        <p:spPr/>
        <p:txBody>
          <a:bodyPr/>
          <a:lstStyle/>
          <a:p>
            <a:r>
              <a:rPr lang="en-US" smtClean="0"/>
              <a:t>PSIT COE Kanpur</a:t>
            </a:r>
            <a:endParaRPr lang="en-US"/>
          </a:p>
        </p:txBody>
      </p:sp>
      <p:sp>
        <p:nvSpPr>
          <p:cNvPr id="11" name="Date Placeholder 10"/>
          <p:cNvSpPr>
            <a:spLocks noGrp="1"/>
          </p:cNvSpPr>
          <p:nvPr>
            <p:ph type="dt" sz="half" idx="10"/>
          </p:nvPr>
        </p:nvSpPr>
        <p:spPr/>
        <p:txBody>
          <a:bodyPr/>
          <a:lstStyle/>
          <a:p>
            <a:r>
              <a:rPr lang="en-US" smtClean="0"/>
              <a:t>26/04/2014</a:t>
            </a:r>
            <a:endParaRPr lang="en-US"/>
          </a:p>
        </p:txBody>
      </p:sp>
    </p:spTree>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85800" y="304800"/>
            <a:ext cx="7079182" cy="3293209"/>
          </a:xfrm>
          <a:prstGeom prst="rect">
            <a:avLst/>
          </a:prstGeom>
          <a:noFill/>
        </p:spPr>
        <p:txBody>
          <a:bodyPr wrap="none" rtlCol="0">
            <a:spAutoFit/>
          </a:bodyPr>
          <a:lstStyle/>
          <a:p>
            <a:r>
              <a:rPr lang="en-IN" sz="2400" dirty="0" smtClean="0">
                <a:latin typeface="Times New Roman" pitchFamily="18" charset="0"/>
                <a:cs typeface="Times New Roman" pitchFamily="18" charset="0"/>
              </a:rPr>
              <a:t>2. INSTACON</a:t>
            </a:r>
          </a:p>
          <a:p>
            <a:endParaRPr lang="en-IN" sz="2400" dirty="0" smtClean="0">
              <a:latin typeface="Times New Roman" pitchFamily="18" charset="0"/>
              <a:cs typeface="Times New Roman" pitchFamily="18" charset="0"/>
            </a:endParaRPr>
          </a:p>
          <a:p>
            <a:pPr>
              <a:buFont typeface="Wingdings" pitchFamily="2" charset="2"/>
              <a:buChar char="Ø"/>
            </a:pPr>
            <a:r>
              <a:rPr lang="en-IN" sz="2000" dirty="0" smtClean="0">
                <a:latin typeface="Times New Roman" pitchFamily="18" charset="0"/>
                <a:cs typeface="Times New Roman" pitchFamily="18" charset="0"/>
              </a:rPr>
              <a:t>  Located in </a:t>
            </a:r>
            <a:r>
              <a:rPr lang="en-IN" sz="2000" dirty="0" err="1" smtClean="0">
                <a:latin typeface="Times New Roman" pitchFamily="18" charset="0"/>
                <a:cs typeface="Times New Roman" pitchFamily="18" charset="0"/>
              </a:rPr>
              <a:t>Mohali</a:t>
            </a:r>
            <a:r>
              <a:rPr lang="en-IN" sz="2000" dirty="0" smtClean="0">
                <a:latin typeface="Times New Roman" pitchFamily="18" charset="0"/>
                <a:cs typeface="Times New Roman" pitchFamily="18" charset="0"/>
              </a:rPr>
              <a:t> made in 48 hours</a:t>
            </a:r>
          </a:p>
          <a:p>
            <a:pPr>
              <a:buFont typeface="Wingdings" pitchFamily="2" charset="2"/>
              <a:buChar char="Ø"/>
            </a:pPr>
            <a:r>
              <a:rPr lang="en-IN" sz="2000" dirty="0" smtClean="0">
                <a:latin typeface="Times New Roman" pitchFamily="18" charset="0"/>
                <a:cs typeface="Times New Roman" pitchFamily="18" charset="0"/>
              </a:rPr>
              <a:t>  Synergy </a:t>
            </a:r>
            <a:r>
              <a:rPr lang="en-IN" sz="2000" dirty="0" err="1" smtClean="0">
                <a:latin typeface="Times New Roman" pitchFamily="18" charset="0"/>
                <a:cs typeface="Times New Roman" pitchFamily="18" charset="0"/>
              </a:rPr>
              <a:t>Thrislington</a:t>
            </a:r>
            <a:r>
              <a:rPr lang="en-IN" sz="2000" dirty="0" smtClean="0">
                <a:latin typeface="Times New Roman" pitchFamily="18" charset="0"/>
                <a:cs typeface="Times New Roman" pitchFamily="18" charset="0"/>
              </a:rPr>
              <a:t> infrastructure company</a:t>
            </a:r>
          </a:p>
          <a:p>
            <a:pPr>
              <a:buFont typeface="Wingdings" pitchFamily="2" charset="2"/>
              <a:buChar char="Ø"/>
            </a:pPr>
            <a:r>
              <a:rPr lang="en-IN" sz="2000" dirty="0" smtClean="0">
                <a:latin typeface="Times New Roman" pitchFamily="18" charset="0"/>
                <a:cs typeface="Times New Roman" pitchFamily="18" charset="0"/>
              </a:rPr>
              <a:t>  cleared for Zone-V seismic area</a:t>
            </a:r>
          </a:p>
          <a:p>
            <a:pPr>
              <a:buFont typeface="Wingdings" pitchFamily="2" charset="2"/>
              <a:buChar char="Ø"/>
            </a:pPr>
            <a:r>
              <a:rPr lang="en-IN" sz="2000" dirty="0" smtClean="0">
                <a:latin typeface="Times New Roman" pitchFamily="18" charset="0"/>
                <a:cs typeface="Times New Roman" pitchFamily="18" charset="0"/>
              </a:rPr>
              <a:t>  The outer wall is a double-skinned PUF panel</a:t>
            </a:r>
          </a:p>
          <a:p>
            <a:pPr>
              <a:buFont typeface="Wingdings" pitchFamily="2" charset="2"/>
              <a:buChar char="Ø"/>
            </a:pPr>
            <a:r>
              <a:rPr lang="en-IN" sz="2000" dirty="0" smtClean="0">
                <a:latin typeface="Times New Roman" pitchFamily="18" charset="0"/>
                <a:cs typeface="Times New Roman" pitchFamily="18" charset="0"/>
              </a:rPr>
              <a:t>  Every floor of the  building (52 ft x 52 ft) was divided into four </a:t>
            </a:r>
          </a:p>
          <a:p>
            <a:r>
              <a:rPr lang="en-IN" sz="2000" dirty="0" smtClean="0">
                <a:latin typeface="Times New Roman" pitchFamily="18" charset="0"/>
                <a:cs typeface="Times New Roman" pitchFamily="18" charset="0"/>
              </a:rPr>
              <a:t>     equal-sized blocks (13 ft x 52 ft) or modules. </a:t>
            </a:r>
          </a:p>
          <a:p>
            <a:pPr>
              <a:buFont typeface="Wingdings" pitchFamily="2" charset="2"/>
              <a:buChar char="Ø"/>
            </a:pPr>
            <a:r>
              <a:rPr lang="en-IN" sz="2000" dirty="0" smtClean="0">
                <a:latin typeface="Times New Roman" pitchFamily="18" charset="0"/>
                <a:cs typeface="Times New Roman" pitchFamily="18" charset="0"/>
              </a:rPr>
              <a:t>  shell is made of steel which was then covered over with</a:t>
            </a:r>
          </a:p>
          <a:p>
            <a:r>
              <a:rPr lang="en-IN" sz="2000" dirty="0" smtClean="0">
                <a:latin typeface="Times New Roman" pitchFamily="18" charset="0"/>
                <a:cs typeface="Times New Roman" pitchFamily="18" charset="0"/>
              </a:rPr>
              <a:t>     polyurethane foaming panels</a:t>
            </a:r>
            <a:endParaRPr lang="en-IN" sz="2000" dirty="0">
              <a:latin typeface="Times New Roman" pitchFamily="18" charset="0"/>
              <a:cs typeface="Times New Roman" pitchFamily="18" charset="0"/>
            </a:endParaRPr>
          </a:p>
        </p:txBody>
      </p:sp>
      <p:pic>
        <p:nvPicPr>
          <p:cNvPr id="2050" name="Picture 2" descr="C:\Users\Naman Agarwal\Downloads\download (1).jpg"/>
          <p:cNvPicPr>
            <a:picLocks noChangeAspect="1" noChangeArrowheads="1"/>
          </p:cNvPicPr>
          <p:nvPr/>
        </p:nvPicPr>
        <p:blipFill>
          <a:blip r:embed="rId2"/>
          <a:srcRect/>
          <a:stretch>
            <a:fillRect/>
          </a:stretch>
        </p:blipFill>
        <p:spPr bwMode="auto">
          <a:xfrm>
            <a:off x="6553200" y="533400"/>
            <a:ext cx="2247900" cy="1524000"/>
          </a:xfrm>
          <a:prstGeom prst="rect">
            <a:avLst/>
          </a:prstGeom>
          <a:noFill/>
        </p:spPr>
      </p:pic>
      <p:pic>
        <p:nvPicPr>
          <p:cNvPr id="2051" name="Picture 3" descr="C:\Users\Naman Agarwal\Downloads\download (2).jpg"/>
          <p:cNvPicPr>
            <a:picLocks noChangeAspect="1" noChangeArrowheads="1"/>
          </p:cNvPicPr>
          <p:nvPr/>
        </p:nvPicPr>
        <p:blipFill>
          <a:blip r:embed="rId3"/>
          <a:srcRect/>
          <a:stretch>
            <a:fillRect/>
          </a:stretch>
        </p:blipFill>
        <p:spPr bwMode="auto">
          <a:xfrm>
            <a:off x="5867400" y="3581400"/>
            <a:ext cx="2466975" cy="1847850"/>
          </a:xfrm>
          <a:prstGeom prst="rect">
            <a:avLst/>
          </a:prstGeom>
          <a:noFill/>
        </p:spPr>
      </p:pic>
      <p:sp>
        <p:nvSpPr>
          <p:cNvPr id="5" name="TextBox 4"/>
          <p:cNvSpPr txBox="1"/>
          <p:nvPr/>
        </p:nvSpPr>
        <p:spPr>
          <a:xfrm>
            <a:off x="6248400" y="6096000"/>
            <a:ext cx="1528688" cy="369332"/>
          </a:xfrm>
          <a:prstGeom prst="rect">
            <a:avLst/>
          </a:prstGeom>
          <a:noFill/>
        </p:spPr>
        <p:txBody>
          <a:bodyPr wrap="none" rtlCol="0">
            <a:spAutoFit/>
          </a:bodyPr>
          <a:lstStyle/>
          <a:p>
            <a:r>
              <a:rPr lang="en-IN" dirty="0" smtClean="0"/>
              <a:t>Fig.6. </a:t>
            </a:r>
            <a:r>
              <a:rPr lang="en-IN" dirty="0" err="1" smtClean="0"/>
              <a:t>Instacon</a:t>
            </a:r>
            <a:endParaRPr lang="en-IN" dirty="0"/>
          </a:p>
        </p:txBody>
      </p:sp>
      <p:sp>
        <p:nvSpPr>
          <p:cNvPr id="6" name="TextBox 5"/>
          <p:cNvSpPr txBox="1"/>
          <p:nvPr/>
        </p:nvSpPr>
        <p:spPr>
          <a:xfrm>
            <a:off x="304800" y="6324600"/>
            <a:ext cx="5061514" cy="369332"/>
          </a:xfrm>
          <a:prstGeom prst="rect">
            <a:avLst/>
          </a:prstGeom>
          <a:noFill/>
        </p:spPr>
        <p:txBody>
          <a:bodyPr wrap="none" rtlCol="0">
            <a:spAutoFit/>
          </a:bodyPr>
          <a:lstStyle/>
          <a:p>
            <a:r>
              <a:rPr lang="en-IN" dirty="0" smtClean="0">
                <a:solidFill>
                  <a:srgbClr val="C00000"/>
                </a:solidFill>
              </a:rPr>
              <a:t>Source: </a:t>
            </a:r>
            <a:r>
              <a:rPr lang="en-IN" dirty="0" err="1" smtClean="0">
                <a:solidFill>
                  <a:srgbClr val="C00000"/>
                </a:solidFill>
              </a:rPr>
              <a:t>Parakram</a:t>
            </a:r>
            <a:r>
              <a:rPr lang="en-IN" dirty="0" smtClean="0">
                <a:solidFill>
                  <a:srgbClr val="C00000"/>
                </a:solidFill>
              </a:rPr>
              <a:t> </a:t>
            </a:r>
            <a:r>
              <a:rPr lang="en-IN" dirty="0" err="1" smtClean="0">
                <a:solidFill>
                  <a:srgbClr val="C00000"/>
                </a:solidFill>
              </a:rPr>
              <a:t>Rautela</a:t>
            </a:r>
            <a:r>
              <a:rPr lang="en-IN" dirty="0" smtClean="0">
                <a:solidFill>
                  <a:srgbClr val="C00000"/>
                </a:solidFill>
              </a:rPr>
              <a:t> 's blog-The Times Of India</a:t>
            </a:r>
            <a:endParaRPr lang="en-IN" dirty="0">
              <a:solidFill>
                <a:srgbClr val="C00000"/>
              </a:solidFill>
            </a:endParaRPr>
          </a:p>
        </p:txBody>
      </p:sp>
      <p:sp>
        <p:nvSpPr>
          <p:cNvPr id="9" name="Footer Placeholder 8"/>
          <p:cNvSpPr>
            <a:spLocks noGrp="1"/>
          </p:cNvSpPr>
          <p:nvPr>
            <p:ph type="ftr" sz="quarter" idx="11"/>
          </p:nvPr>
        </p:nvSpPr>
        <p:spPr/>
        <p:txBody>
          <a:bodyPr/>
          <a:lstStyle/>
          <a:p>
            <a:r>
              <a:rPr lang="en-US" smtClean="0"/>
              <a:t>PSIT COE Kanpur</a:t>
            </a:r>
            <a:endParaRPr lang="en-US"/>
          </a:p>
        </p:txBody>
      </p:sp>
      <p:sp>
        <p:nvSpPr>
          <p:cNvPr id="10" name="Date Placeholder 9"/>
          <p:cNvSpPr>
            <a:spLocks noGrp="1"/>
          </p:cNvSpPr>
          <p:nvPr>
            <p:ph type="dt" sz="half" idx="10"/>
          </p:nvPr>
        </p:nvSpPr>
        <p:spPr/>
        <p:txBody>
          <a:bodyPr/>
          <a:lstStyle/>
          <a:p>
            <a:r>
              <a:rPr lang="en-US" smtClean="0"/>
              <a:t>26/04/2014</a:t>
            </a:r>
            <a:endParaRPr lang="en-US"/>
          </a:p>
        </p:txBody>
      </p:sp>
    </p:spTree>
  </p:cSld>
  <p:clrMapOvr>
    <a:masterClrMapping/>
  </p:clrMapOvr>
  <p:transition spd="med">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itle 1"/>
          <p:cNvSpPr>
            <a:spLocks noGrp="1"/>
          </p:cNvSpPr>
          <p:nvPr>
            <p:ph type="title"/>
          </p:nvPr>
        </p:nvSpPr>
        <p:spPr>
          <a:xfrm>
            <a:off x="381000" y="381000"/>
            <a:ext cx="8229600" cy="1143000"/>
          </a:xfrm>
        </p:spPr>
        <p:txBody>
          <a:bodyPr/>
          <a:lstStyle/>
          <a:p>
            <a:pPr algn="ctr" eaLnBrk="1" hangingPunct="1"/>
            <a:r>
              <a:rPr lang="en-US" b="1" u="sng" dirty="0" err="1" smtClean="0">
                <a:solidFill>
                  <a:schemeClr val="tx1"/>
                </a:solidFill>
                <a:latin typeface="Times New Roman" pitchFamily="18" charset="0"/>
                <a:cs typeface="Times New Roman" pitchFamily="18" charset="0"/>
              </a:rPr>
              <a:t>Nano</a:t>
            </a:r>
            <a:r>
              <a:rPr lang="en-US" b="1" u="sng" dirty="0" smtClean="0">
                <a:solidFill>
                  <a:schemeClr val="tx1"/>
                </a:solidFill>
                <a:latin typeface="Times New Roman" pitchFamily="18" charset="0"/>
                <a:cs typeface="Times New Roman" pitchFamily="18" charset="0"/>
              </a:rPr>
              <a:t> Concrete</a:t>
            </a:r>
          </a:p>
        </p:txBody>
      </p:sp>
      <p:sp>
        <p:nvSpPr>
          <p:cNvPr id="3" name="Content Placeholder 2"/>
          <p:cNvSpPr>
            <a:spLocks noGrp="1"/>
          </p:cNvSpPr>
          <p:nvPr>
            <p:ph idx="1"/>
          </p:nvPr>
        </p:nvSpPr>
        <p:spPr/>
        <p:txBody>
          <a:bodyPr rtlCol="0">
            <a:normAutofit/>
          </a:bodyPr>
          <a:lstStyle/>
          <a:p>
            <a:pPr marL="420624" indent="-384048" eaLnBrk="1" fontAlgn="auto" hangingPunct="1">
              <a:spcAft>
                <a:spcPts val="0"/>
              </a:spcAft>
              <a:buFont typeface="Arial" pitchFamily="34" charset="0"/>
              <a:buChar char="•"/>
              <a:defRPr/>
            </a:pPr>
            <a:r>
              <a:rPr lang="en-US" dirty="0" smtClean="0"/>
              <a:t>Nanotechnology is one of the most active research areas which has wide applications in almost all the fields.</a:t>
            </a:r>
          </a:p>
          <a:p>
            <a:pPr marL="420624" indent="-384048" eaLnBrk="1" fontAlgn="auto" hangingPunct="1">
              <a:spcAft>
                <a:spcPts val="0"/>
              </a:spcAft>
              <a:buFont typeface="Arial" pitchFamily="34" charset="0"/>
              <a:buChar char="•"/>
              <a:defRPr/>
            </a:pPr>
            <a:endParaRPr lang="en-US" dirty="0" smtClean="0"/>
          </a:p>
          <a:p>
            <a:pPr marL="420624" indent="-384048" eaLnBrk="1" fontAlgn="auto" hangingPunct="1">
              <a:spcAft>
                <a:spcPts val="0"/>
              </a:spcAft>
              <a:buFont typeface="Arial" pitchFamily="34" charset="0"/>
              <a:buChar char="•"/>
              <a:defRPr/>
            </a:pPr>
            <a:r>
              <a:rPr lang="en-US" dirty="0" smtClean="0"/>
              <a:t>It deals with the size 100 nanometers or smaller.</a:t>
            </a:r>
          </a:p>
          <a:p>
            <a:pPr marL="420624" indent="-384048" eaLnBrk="1" fontAlgn="auto" hangingPunct="1">
              <a:spcAft>
                <a:spcPts val="0"/>
              </a:spcAft>
              <a:buFont typeface="Arial" pitchFamily="34" charset="0"/>
              <a:buChar char="•"/>
              <a:defRPr/>
            </a:pPr>
            <a:endParaRPr lang="en-US" dirty="0" smtClean="0"/>
          </a:p>
          <a:p>
            <a:pPr marL="420624" indent="-384048" eaLnBrk="1" fontAlgn="auto" hangingPunct="1">
              <a:spcAft>
                <a:spcPts val="0"/>
              </a:spcAft>
              <a:buFont typeface="Arial" pitchFamily="34" charset="0"/>
              <a:buChar char="•"/>
              <a:defRPr/>
            </a:pPr>
            <a:r>
              <a:rPr lang="en-US" dirty="0" smtClean="0"/>
              <a:t> As concrete is most usable material in construction industry it’s been required to improve its quality. </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76200"/>
            <a:ext cx="8229600" cy="1143000"/>
          </a:xfrm>
        </p:spPr>
        <p:txBody>
          <a:bodyPr>
            <a:normAutofit fontScale="90000"/>
          </a:bodyPr>
          <a:lstStyle/>
          <a:p>
            <a:pPr algn="ctr" eaLnBrk="1" fontAlgn="auto" hangingPunct="1">
              <a:spcAft>
                <a:spcPts val="0"/>
              </a:spcAft>
              <a:defRPr/>
            </a:pPr>
            <a:r>
              <a:rPr lang="en-US" sz="4400" b="1" u="sng" dirty="0" smtClean="0">
                <a:solidFill>
                  <a:schemeClr val="tx1"/>
                </a:solidFill>
                <a:latin typeface="Times New Roman" pitchFamily="18" charset="0"/>
                <a:cs typeface="Times New Roman" pitchFamily="18" charset="0"/>
              </a:rPr>
              <a:t>Why nanotechnology for concrete?</a:t>
            </a:r>
          </a:p>
        </p:txBody>
      </p:sp>
      <p:sp>
        <p:nvSpPr>
          <p:cNvPr id="10243" name="Content Placeholder 2"/>
          <p:cNvSpPr>
            <a:spLocks noGrp="1"/>
          </p:cNvSpPr>
          <p:nvPr>
            <p:ph idx="1"/>
          </p:nvPr>
        </p:nvSpPr>
        <p:spPr>
          <a:xfrm>
            <a:off x="457200" y="1600200"/>
            <a:ext cx="8229600" cy="4648200"/>
          </a:xfrm>
        </p:spPr>
        <p:txBody>
          <a:bodyPr/>
          <a:lstStyle/>
          <a:p>
            <a:pPr eaLnBrk="1" hangingPunct="1"/>
            <a:r>
              <a:rPr lang="en-US" smtClean="0"/>
              <a:t> Improves the materials’ bulk properties.</a:t>
            </a:r>
          </a:p>
          <a:p>
            <a:pPr eaLnBrk="1" hangingPunct="1"/>
            <a:r>
              <a:rPr lang="en-US" smtClean="0"/>
              <a:t>Ability to control or manipulate materials at the atomic scale. </a:t>
            </a:r>
            <a:r>
              <a:rPr lang="en-US" sz="2400" smtClean="0"/>
              <a:t>NANOSCALE ATTACK ON ASR (ALKALI SILICATE REACTION)</a:t>
            </a:r>
          </a:p>
          <a:p>
            <a:pPr eaLnBrk="1" hangingPunct="1"/>
            <a:r>
              <a:rPr lang="en-US" smtClean="0"/>
              <a:t>To obtain thinner final products and faster setting time.</a:t>
            </a:r>
          </a:p>
          <a:p>
            <a:pPr eaLnBrk="1" hangingPunct="1"/>
            <a:r>
              <a:rPr lang="en-US" smtClean="0"/>
              <a:t>Cost effectiveness.</a:t>
            </a:r>
          </a:p>
          <a:p>
            <a:pPr eaLnBrk="1" hangingPunct="1"/>
            <a:r>
              <a:rPr lang="en-US" smtClean="0"/>
              <a:t>Lowered levels of environmental contamination.</a:t>
            </a:r>
          </a:p>
          <a:p>
            <a:pPr eaLnBrk="1" hangingPunct="1"/>
            <a:endParaRPr lang="en-US" smtClean="0"/>
          </a:p>
          <a:p>
            <a:pPr eaLnBrk="1" hangingPunct="1"/>
            <a:endParaRPr lang="en-US" smtClean="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heel spokes="8"/>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normAutofit/>
          </a:bodyPr>
          <a:lstStyle/>
          <a:p>
            <a:pPr algn="ctr" eaLnBrk="1" hangingPunct="1"/>
            <a:r>
              <a:rPr lang="en-US" sz="4400" b="1" u="sng" dirty="0" smtClean="0">
                <a:solidFill>
                  <a:schemeClr val="tx1"/>
                </a:solidFill>
                <a:latin typeface="Times New Roman" pitchFamily="18" charset="0"/>
                <a:cs typeface="Times New Roman" pitchFamily="18" charset="0"/>
              </a:rPr>
              <a:t>What is </a:t>
            </a:r>
            <a:r>
              <a:rPr lang="en-US" sz="4400" b="1" u="sng" dirty="0" err="1" smtClean="0">
                <a:solidFill>
                  <a:schemeClr val="tx1"/>
                </a:solidFill>
                <a:latin typeface="Times New Roman" pitchFamily="18" charset="0"/>
                <a:cs typeface="Times New Roman" pitchFamily="18" charset="0"/>
              </a:rPr>
              <a:t>nano</a:t>
            </a:r>
            <a:r>
              <a:rPr lang="en-US" sz="4400" b="1" u="sng" dirty="0" smtClean="0">
                <a:solidFill>
                  <a:schemeClr val="tx1"/>
                </a:solidFill>
                <a:latin typeface="Times New Roman" pitchFamily="18" charset="0"/>
                <a:cs typeface="Times New Roman" pitchFamily="18" charset="0"/>
              </a:rPr>
              <a:t> concrete?</a:t>
            </a:r>
          </a:p>
        </p:txBody>
      </p:sp>
      <p:sp>
        <p:nvSpPr>
          <p:cNvPr id="11267" name="Content Placeholder 2"/>
          <p:cNvSpPr>
            <a:spLocks noGrp="1"/>
          </p:cNvSpPr>
          <p:nvPr>
            <p:ph idx="1"/>
          </p:nvPr>
        </p:nvSpPr>
        <p:spPr/>
        <p:txBody>
          <a:bodyPr/>
          <a:lstStyle/>
          <a:p>
            <a:pPr eaLnBrk="1" hangingPunct="1"/>
            <a:r>
              <a:rPr lang="en-US" smtClean="0"/>
              <a:t>A concrete made with portland cement particles that are less than 500nm as a cementing agent.</a:t>
            </a:r>
          </a:p>
          <a:p>
            <a:pPr eaLnBrk="1" hangingPunct="1"/>
            <a:r>
              <a:rPr lang="en-US" smtClean="0"/>
              <a:t> Currently cement particle sizes range from a few nano-meters to a maximum of about100 micro meters.</a:t>
            </a:r>
          </a:p>
          <a:p>
            <a:pPr eaLnBrk="1" hangingPunct="1"/>
            <a:endParaRPr lang="en-US" smtClean="0"/>
          </a:p>
          <a:p>
            <a:pPr eaLnBrk="1" hangingPunct="1"/>
            <a:endParaRPr lang="en-US" smtClean="0"/>
          </a:p>
          <a:p>
            <a:pPr eaLnBrk="1" hangingPunct="1"/>
            <a:endParaRPr lang="en-US" smtClean="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81000"/>
            <a:ext cx="8229600" cy="1143000"/>
          </a:xfrm>
        </p:spPr>
        <p:txBody>
          <a:bodyPr>
            <a:normAutofit/>
          </a:bodyPr>
          <a:lstStyle/>
          <a:p>
            <a:pPr algn="ctr" eaLnBrk="1" hangingPunct="1"/>
            <a:r>
              <a:rPr lang="en-US" sz="4400" b="1" u="sng" dirty="0" smtClean="0">
                <a:solidFill>
                  <a:schemeClr val="tx1"/>
                </a:solidFill>
                <a:latin typeface="Times New Roman" pitchFamily="18" charset="0"/>
                <a:cs typeface="Times New Roman" pitchFamily="18" charset="0"/>
              </a:rPr>
              <a:t>NANO MATERIALS</a:t>
            </a:r>
          </a:p>
        </p:txBody>
      </p:sp>
      <p:sp>
        <p:nvSpPr>
          <p:cNvPr id="12291" name="Content Placeholder 2"/>
          <p:cNvSpPr>
            <a:spLocks noGrp="1"/>
          </p:cNvSpPr>
          <p:nvPr>
            <p:ph idx="1"/>
          </p:nvPr>
        </p:nvSpPr>
        <p:spPr/>
        <p:txBody>
          <a:bodyPr/>
          <a:lstStyle/>
          <a:p>
            <a:pPr eaLnBrk="1" hangingPunct="1"/>
            <a:r>
              <a:rPr lang="en-US" smtClean="0"/>
              <a:t>Carbon Nanotubes.</a:t>
            </a:r>
          </a:p>
          <a:p>
            <a:pPr eaLnBrk="1" hangingPunct="1"/>
            <a:r>
              <a:rPr lang="en-US" smtClean="0"/>
              <a:t>Nano-silica.</a:t>
            </a:r>
          </a:p>
          <a:p>
            <a:pPr eaLnBrk="1" hangingPunct="1"/>
            <a:r>
              <a:rPr lang="en-US" smtClean="0"/>
              <a:t>Polycarboxylates.</a:t>
            </a:r>
          </a:p>
          <a:p>
            <a:pPr eaLnBrk="1" hangingPunct="1"/>
            <a:r>
              <a:rPr lang="en-US" smtClean="0"/>
              <a:t>Titanium dioxide</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zoom dir="in"/>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7"/>
          <p:cNvPicPr>
            <a:picLocks noChangeAspect="1" noChangeArrowheads="1"/>
          </p:cNvPicPr>
          <p:nvPr/>
        </p:nvPicPr>
        <p:blipFill>
          <a:blip r:embed="rId2"/>
          <a:srcRect/>
          <a:stretch>
            <a:fillRect/>
          </a:stretch>
        </p:blipFill>
        <p:spPr bwMode="auto">
          <a:xfrm>
            <a:off x="609600" y="457200"/>
            <a:ext cx="4016375" cy="3810000"/>
          </a:xfrm>
          <a:prstGeom prst="rect">
            <a:avLst/>
          </a:prstGeom>
          <a:noFill/>
          <a:ln w="9525">
            <a:noFill/>
            <a:miter lim="800000"/>
            <a:headEnd/>
            <a:tailEnd/>
          </a:ln>
        </p:spPr>
      </p:pic>
      <p:pic>
        <p:nvPicPr>
          <p:cNvPr id="14339" name="Picture 9"/>
          <p:cNvPicPr>
            <a:picLocks noChangeAspect="1" noChangeArrowheads="1"/>
          </p:cNvPicPr>
          <p:nvPr/>
        </p:nvPicPr>
        <p:blipFill>
          <a:blip r:embed="rId3">
            <a:lum bright="16000" contrast="4000"/>
          </a:blip>
          <a:srcRect/>
          <a:stretch>
            <a:fillRect/>
          </a:stretch>
        </p:blipFill>
        <p:spPr bwMode="auto">
          <a:xfrm>
            <a:off x="4724400" y="457200"/>
            <a:ext cx="3810000" cy="3833813"/>
          </a:xfrm>
          <a:prstGeom prst="rect">
            <a:avLst/>
          </a:prstGeom>
          <a:noFill/>
          <a:ln w="9525">
            <a:noFill/>
            <a:miter lim="800000"/>
            <a:headEnd/>
            <a:tailEnd/>
          </a:ln>
        </p:spPr>
      </p:pic>
      <p:sp>
        <p:nvSpPr>
          <p:cNvPr id="8196" name="Title 5"/>
          <p:cNvSpPr>
            <a:spLocks noGrp="1"/>
          </p:cNvSpPr>
          <p:nvPr>
            <p:ph type="title"/>
          </p:nvPr>
        </p:nvSpPr>
        <p:spPr>
          <a:xfrm>
            <a:off x="1905000" y="4419600"/>
            <a:ext cx="5486400" cy="566738"/>
          </a:xfrm>
        </p:spPr>
        <p:txBody>
          <a:bodyPr>
            <a:normAutofit/>
          </a:bodyPr>
          <a:lstStyle/>
          <a:p>
            <a:pPr eaLnBrk="1" fontAlgn="auto" hangingPunct="1">
              <a:spcAft>
                <a:spcPts val="0"/>
              </a:spcAft>
              <a:defRPr/>
            </a:pPr>
            <a:r>
              <a:rPr lang="en-US" dirty="0" smtClean="0"/>
              <a:t>       </a:t>
            </a:r>
            <a:r>
              <a:rPr lang="en-US" sz="2400" dirty="0" smtClean="0">
                <a:solidFill>
                  <a:schemeClr val="tx1"/>
                </a:solidFill>
              </a:rPr>
              <a:t>SINGLE WALLED CARBON NANO TUBES</a:t>
            </a:r>
          </a:p>
        </p:txBody>
      </p:sp>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229600" cy="1066800"/>
          </a:xfrm>
        </p:spPr>
        <p:txBody>
          <a:bodyPr>
            <a:noAutofit/>
          </a:bodyPr>
          <a:lstStyle/>
          <a:p>
            <a:r>
              <a:rPr lang="en-US" sz="3600" b="1" dirty="0" smtClean="0">
                <a:solidFill>
                  <a:schemeClr val="tx1"/>
                </a:solidFill>
                <a:latin typeface="Times New Roman" pitchFamily="18" charset="0"/>
                <a:cs typeface="Times New Roman" pitchFamily="18" charset="0"/>
              </a:rPr>
              <a:t>DEFINITION OF GREEN BUILDING</a:t>
            </a:r>
            <a:endParaRPr lang="en-US" sz="3600" b="1"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0" y="1600200"/>
            <a:ext cx="9144000" cy="5257800"/>
          </a:xfrm>
        </p:spPr>
        <p:txBody>
          <a:bodyPr>
            <a:normAutofit/>
          </a:bodyPr>
          <a:lstStyle/>
          <a:p>
            <a:pPr algn="just">
              <a:buNone/>
            </a:pPr>
            <a:r>
              <a:rPr lang="en-US" sz="3600" dirty="0" smtClean="0">
                <a:latin typeface="Times New Roman" pitchFamily="18" charset="0"/>
                <a:cs typeface="Times New Roman" pitchFamily="18" charset="0"/>
              </a:rPr>
              <a:t>   A GREEN BUILDING is one whose construction and lifetime operation assures the healthiest possible environment while representing the most efficient and least disruptive use of land, water, energy and resources.</a:t>
            </a:r>
            <a:endParaRPr lang="en-US" sz="3600" dirty="0">
              <a:latin typeface="Times New Roman" pitchFamily="18" charset="0"/>
              <a:cs typeface="Times New Roman" pitchFamily="18" charset="0"/>
            </a:endParaRPr>
          </a:p>
        </p:txBody>
      </p:sp>
      <p:sp>
        <p:nvSpPr>
          <p:cNvPr id="6" name="Footer Placeholder 5"/>
          <p:cNvSpPr>
            <a:spLocks noGrp="1"/>
          </p:cNvSpPr>
          <p:nvPr>
            <p:ph type="ftr" sz="quarter" idx="11"/>
          </p:nvPr>
        </p:nvSpPr>
        <p:spPr>
          <a:xfrm>
            <a:off x="2667000" y="6324600"/>
            <a:ext cx="3352800" cy="365125"/>
          </a:xfrm>
        </p:spPr>
        <p:txBody>
          <a:bodyPr/>
          <a:lstStyle/>
          <a:p>
            <a:endParaRPr lang="en-US" dirty="0"/>
          </a:p>
        </p:txBody>
      </p:sp>
      <p:sp>
        <p:nvSpPr>
          <p:cNvPr id="7" name="Date Placeholder 6"/>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a:xfrm>
            <a:off x="381000" y="-76200"/>
            <a:ext cx="7620000" cy="977900"/>
          </a:xfrm>
        </p:spPr>
        <p:txBody>
          <a:bodyPr/>
          <a:lstStyle/>
          <a:p>
            <a:pPr eaLnBrk="1" hangingPunct="1"/>
            <a:r>
              <a:rPr lang="en-US" smtClean="0"/>
              <a:t>                              </a:t>
            </a:r>
            <a:r>
              <a:rPr lang="en-US" sz="2400" smtClean="0"/>
              <a:t>MULTI WALLED CARBON NANO TUBES</a:t>
            </a:r>
          </a:p>
        </p:txBody>
      </p:sp>
      <p:pic>
        <p:nvPicPr>
          <p:cNvPr id="6" name="Picture Placeholder 5" descr="multiwall-large.jpg"/>
          <p:cNvPicPr>
            <a:picLocks noGrp="1" noChangeAspect="1"/>
          </p:cNvPicPr>
          <p:nvPr>
            <p:ph type="pic" idx="1"/>
          </p:nvPr>
        </p:nvPicPr>
        <p:blipFill>
          <a:blip r:embed="rId2"/>
          <a:srcRect t="5213" b="5213"/>
          <a:stretch>
            <a:fillRect/>
          </a:stretch>
        </p:blipFill>
        <p:spPr>
          <a:xfrm>
            <a:off x="1065628" y="1019906"/>
            <a:ext cx="7697372" cy="5685694"/>
          </a:xfrm>
        </p:spPr>
      </p:pic>
      <p:sp>
        <p:nvSpPr>
          <p:cNvPr id="7" name="Footer Placeholder 6"/>
          <p:cNvSpPr>
            <a:spLocks noGrp="1"/>
          </p:cNvSpPr>
          <p:nvPr>
            <p:ph type="ftr" sz="quarter" idx="11"/>
          </p:nvPr>
        </p:nvSpPr>
        <p:spPr/>
        <p:txBody>
          <a:bodyPr/>
          <a:lstStyle/>
          <a:p>
            <a:r>
              <a:rPr lang="en-US" smtClean="0"/>
              <a:t>PSIT COE Kanpur</a:t>
            </a:r>
            <a:endParaRPr lang="en-US"/>
          </a:p>
        </p:txBody>
      </p:sp>
      <p:sp>
        <p:nvSpPr>
          <p:cNvPr id="8" name="Date Placeholder 7"/>
          <p:cNvSpPr>
            <a:spLocks noGrp="1"/>
          </p:cNvSpPr>
          <p:nvPr>
            <p:ph type="dt" sz="half" idx="10"/>
          </p:nvPr>
        </p:nvSpPr>
        <p:spPr/>
        <p:txBody>
          <a:bodyPr/>
          <a:lstStyle/>
          <a:p>
            <a:r>
              <a:rPr lang="en-US" smtClean="0"/>
              <a:t>26/04/2014</a:t>
            </a:r>
            <a:endParaRPr lang="en-US"/>
          </a:p>
        </p:txBody>
      </p:sp>
    </p:spTree>
  </p:cSld>
  <p:clrMapOvr>
    <a:masterClrMapping/>
  </p:clrMapOvr>
  <p:transition>
    <p:pull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28600"/>
            <a:ext cx="8229600" cy="1143000"/>
          </a:xfrm>
        </p:spPr>
        <p:txBody>
          <a:bodyPr>
            <a:normAutofit/>
          </a:bodyPr>
          <a:lstStyle/>
          <a:p>
            <a:pPr algn="ctr" eaLnBrk="1" hangingPunct="1"/>
            <a:r>
              <a:rPr lang="en-US" sz="4000" b="1" u="sng" dirty="0" smtClean="0">
                <a:solidFill>
                  <a:schemeClr val="tx1"/>
                </a:solidFill>
                <a:latin typeface="Times New Roman" pitchFamily="18" charset="0"/>
                <a:cs typeface="Times New Roman" pitchFamily="18" charset="0"/>
              </a:rPr>
              <a:t>NANO SILICA</a:t>
            </a:r>
          </a:p>
        </p:txBody>
      </p:sp>
      <p:sp>
        <p:nvSpPr>
          <p:cNvPr id="18435" name="Content Placeholder 2"/>
          <p:cNvSpPr>
            <a:spLocks noGrp="1"/>
          </p:cNvSpPr>
          <p:nvPr>
            <p:ph idx="1"/>
          </p:nvPr>
        </p:nvSpPr>
        <p:spPr/>
        <p:txBody>
          <a:bodyPr/>
          <a:lstStyle/>
          <a:p>
            <a:pPr eaLnBrk="1" hangingPunct="1"/>
            <a:r>
              <a:rPr lang="en-US" smtClean="0"/>
              <a:t>Is the first nano product that replaced the micro silica.</a:t>
            </a:r>
          </a:p>
          <a:p>
            <a:pPr eaLnBrk="1" hangingPunct="1"/>
            <a:r>
              <a:rPr lang="en-US" smtClean="0"/>
              <a:t>Advancement made by the study of concrete at nano scale have proved nano silica much better than silica used in conventional concrete.</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strips dir="l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4"/>
          <p:cNvSpPr>
            <a:spLocks noGrp="1"/>
          </p:cNvSpPr>
          <p:nvPr>
            <p:ph type="ctrTitle"/>
          </p:nvPr>
        </p:nvSpPr>
        <p:spPr>
          <a:xfrm>
            <a:off x="685800" y="5257800"/>
            <a:ext cx="8077200" cy="1600200"/>
          </a:xfrm>
        </p:spPr>
        <p:txBody>
          <a:bodyPr>
            <a:normAutofit fontScale="90000"/>
          </a:bodyPr>
          <a:lstStyle/>
          <a:p>
            <a:pPr eaLnBrk="1" fontAlgn="auto" hangingPunct="1">
              <a:spcAft>
                <a:spcPts val="0"/>
              </a:spcAft>
              <a:defRPr/>
            </a:pPr>
            <a:r>
              <a:rPr smtClean="0"/>
              <a:t>                                                                   NANO SILICA</a:t>
            </a:r>
          </a:p>
        </p:txBody>
      </p:sp>
      <p:pic>
        <p:nvPicPr>
          <p:cNvPr id="19459" name="Picture Placeholder 7" descr="nanosilicaIMAGE.gif"/>
          <p:cNvPicPr>
            <a:picLocks noGrp="1" noChangeAspect="1"/>
          </p:cNvPicPr>
          <p:nvPr>
            <p:ph type="pic" idx="4294967295"/>
          </p:nvPr>
        </p:nvPicPr>
        <p:blipFill>
          <a:blip r:embed="rId2"/>
          <a:srcRect t="6999" b="6999"/>
          <a:stretch>
            <a:fillRect/>
          </a:stretch>
        </p:blipFill>
        <p:spPr>
          <a:xfrm>
            <a:off x="990600" y="838200"/>
            <a:ext cx="5334000" cy="4343400"/>
          </a:xfrm>
        </p:spPr>
      </p:pic>
    </p:spTree>
  </p:cSld>
  <p:clrMapOvr>
    <a:masterClrMapping/>
  </p:clrMapOvr>
  <p:transition>
    <p:zoom dir="in"/>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b="1" smtClean="0"/>
              <a:t>PROPERTIES</a:t>
            </a:r>
          </a:p>
        </p:txBody>
      </p:sp>
      <p:sp>
        <p:nvSpPr>
          <p:cNvPr id="13315" name="Content Placeholder 2"/>
          <p:cNvSpPr>
            <a:spLocks noGrp="1"/>
          </p:cNvSpPr>
          <p:nvPr>
            <p:ph idx="1"/>
          </p:nvPr>
        </p:nvSpPr>
        <p:spPr/>
        <p:txBody>
          <a:bodyPr>
            <a:normAutofit/>
          </a:bodyPr>
          <a:lstStyle/>
          <a:p>
            <a:pPr marL="420624" indent="-384048" eaLnBrk="1" fontAlgn="auto" hangingPunct="1">
              <a:spcAft>
                <a:spcPts val="0"/>
              </a:spcAft>
              <a:buFont typeface="Wingdings 2"/>
              <a:buChar char=""/>
              <a:defRPr/>
            </a:pPr>
            <a:r>
              <a:rPr lang="en-US" dirty="0" smtClean="0"/>
              <a:t>High compressive strengths concretes </a:t>
            </a:r>
            <a:r>
              <a:rPr lang="en-US" sz="2000" dirty="0" smtClean="0"/>
              <a:t>( 15 </a:t>
            </a:r>
            <a:r>
              <a:rPr lang="en-US" sz="2000" dirty="0" err="1" smtClean="0"/>
              <a:t>MPa</a:t>
            </a:r>
            <a:r>
              <a:rPr lang="en-US" sz="2000" dirty="0" smtClean="0"/>
              <a:t> and 75 </a:t>
            </a:r>
            <a:r>
              <a:rPr lang="en-US" sz="2000" dirty="0" err="1" smtClean="0"/>
              <a:t>MPa</a:t>
            </a:r>
            <a:r>
              <a:rPr lang="en-US" sz="2000" dirty="0" smtClean="0"/>
              <a:t> at 1 day; 40 </a:t>
            </a:r>
            <a:r>
              <a:rPr lang="en-US" sz="2000" dirty="0" err="1" smtClean="0"/>
              <a:t>MPa</a:t>
            </a:r>
            <a:r>
              <a:rPr lang="en-US" sz="2000" dirty="0" smtClean="0"/>
              <a:t> and 90 </a:t>
            </a:r>
            <a:r>
              <a:rPr lang="en-US" sz="2000" dirty="0" err="1" smtClean="0"/>
              <a:t>MPa</a:t>
            </a:r>
            <a:r>
              <a:rPr lang="en-US" sz="2000" dirty="0" smtClean="0"/>
              <a:t> at 28 days and 48 </a:t>
            </a:r>
            <a:r>
              <a:rPr lang="en-US" sz="2000" dirty="0" err="1" smtClean="0"/>
              <a:t>MPa</a:t>
            </a:r>
            <a:r>
              <a:rPr lang="en-US" sz="2000" dirty="0" smtClean="0"/>
              <a:t> and 120 </a:t>
            </a:r>
            <a:r>
              <a:rPr lang="en-US" sz="2000" dirty="0" err="1" smtClean="0"/>
              <a:t>MPa</a:t>
            </a:r>
            <a:r>
              <a:rPr lang="en-US" sz="2000" dirty="0" smtClean="0"/>
              <a:t> at 120 days.)</a:t>
            </a:r>
          </a:p>
          <a:p>
            <a:pPr marL="420624" indent="-384048" eaLnBrk="1" fontAlgn="auto" hangingPunct="1">
              <a:spcAft>
                <a:spcPts val="0"/>
              </a:spcAft>
              <a:buFont typeface="Wingdings 2"/>
              <a:buChar char=""/>
              <a:defRPr/>
            </a:pPr>
            <a:r>
              <a:rPr lang="en-US" dirty="0" smtClean="0"/>
              <a:t>High workability with reduced water/cement ratio.</a:t>
            </a:r>
          </a:p>
          <a:p>
            <a:pPr marL="420624" indent="-384048" eaLnBrk="1" fontAlgn="auto" hangingPunct="1">
              <a:spcAft>
                <a:spcPts val="0"/>
              </a:spcAft>
              <a:buFont typeface="Wingdings 2"/>
              <a:buChar char=""/>
              <a:defRPr/>
            </a:pPr>
            <a:r>
              <a:rPr lang="en-US" dirty="0" smtClean="0"/>
              <a:t>Use of super plasticizing additives is unnecessary. </a:t>
            </a:r>
          </a:p>
          <a:p>
            <a:pPr marL="420624" indent="-384048" eaLnBrk="1" fontAlgn="auto" hangingPunct="1">
              <a:spcAft>
                <a:spcPts val="0"/>
              </a:spcAft>
              <a:buFont typeface="Wingdings 2"/>
              <a:buChar char=""/>
              <a:defRPr/>
            </a:pPr>
            <a:r>
              <a:rPr lang="en-US" dirty="0" smtClean="0"/>
              <a:t>Fills up all the micro pores and micro spaces.</a:t>
            </a:r>
          </a:p>
          <a:p>
            <a:pPr marL="420624" indent="-384048" eaLnBrk="1" fontAlgn="auto" hangingPunct="1">
              <a:spcAft>
                <a:spcPts val="0"/>
              </a:spcAft>
              <a:buFont typeface="Wingdings 2"/>
              <a:buChar char=""/>
              <a:defRPr/>
            </a:pPr>
            <a:r>
              <a:rPr lang="en-US" dirty="0" smtClean="0"/>
              <a:t>Cement saving </a:t>
            </a:r>
            <a:r>
              <a:rPr lang="en-US" dirty="0" err="1" smtClean="0"/>
              <a:t>upto</a:t>
            </a:r>
            <a:r>
              <a:rPr lang="en-US" dirty="0" smtClean="0"/>
              <a:t> 35-45%.</a:t>
            </a:r>
          </a:p>
          <a:p>
            <a:pPr marL="420624" indent="-384048" eaLnBrk="1" fontAlgn="auto" hangingPunct="1">
              <a:spcAft>
                <a:spcPts val="0"/>
              </a:spcAft>
              <a:buFont typeface="Wingdings 2"/>
              <a:buChar char=""/>
              <a:defRPr/>
            </a:pPr>
            <a:endParaRPr lang="en-US" dirty="0" smtClean="0"/>
          </a:p>
          <a:p>
            <a:pPr marL="420624" indent="-384048" eaLnBrk="1" fontAlgn="auto" hangingPunct="1">
              <a:spcAft>
                <a:spcPts val="0"/>
              </a:spcAft>
              <a:buFont typeface="Wingdings 2"/>
              <a:buChar char=""/>
              <a:defRPr/>
            </a:pPr>
            <a:endParaRPr lang="en-US" dirty="0" smtClean="0"/>
          </a:p>
          <a:p>
            <a:pPr marL="420624" indent="-384048" eaLnBrk="1" fontAlgn="auto" hangingPunct="1">
              <a:spcAft>
                <a:spcPts val="0"/>
              </a:spcAft>
              <a:buFont typeface="Wingdings 2"/>
              <a:buChar char=""/>
              <a:defRPr/>
            </a:pPr>
            <a:endParaRPr lang="en-US" dirty="0" smtClean="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split orient="vert" dir="in"/>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4"/>
          <p:cNvSpPr>
            <a:spLocks noGrp="1"/>
          </p:cNvSpPr>
          <p:nvPr>
            <p:ph type="title"/>
          </p:nvPr>
        </p:nvSpPr>
        <p:spPr>
          <a:xfrm>
            <a:off x="457200" y="228600"/>
            <a:ext cx="8229600" cy="1143000"/>
          </a:xfrm>
        </p:spPr>
        <p:txBody>
          <a:bodyPr>
            <a:normAutofit/>
          </a:bodyPr>
          <a:lstStyle/>
          <a:p>
            <a:pPr algn="ctr" eaLnBrk="1" hangingPunct="1"/>
            <a:r>
              <a:rPr lang="en-US" sz="4000" b="1" u="sng" dirty="0" smtClean="0">
                <a:solidFill>
                  <a:schemeClr val="tx1"/>
                </a:solidFill>
                <a:latin typeface="Times New Roman" pitchFamily="18" charset="0"/>
                <a:cs typeface="Times New Roman" pitchFamily="18" charset="0"/>
              </a:rPr>
              <a:t>POLYCARBOXYLATES</a:t>
            </a:r>
          </a:p>
        </p:txBody>
      </p:sp>
      <p:sp>
        <p:nvSpPr>
          <p:cNvPr id="21507" name="Content Placeholder 5"/>
          <p:cNvSpPr>
            <a:spLocks noGrp="1"/>
          </p:cNvSpPr>
          <p:nvPr>
            <p:ph idx="1"/>
          </p:nvPr>
        </p:nvSpPr>
        <p:spPr>
          <a:xfrm>
            <a:off x="457200" y="1676400"/>
            <a:ext cx="8229600" cy="4876800"/>
          </a:xfrm>
        </p:spPr>
        <p:txBody>
          <a:bodyPr/>
          <a:lstStyle/>
          <a:p>
            <a:pPr eaLnBrk="1" hangingPunct="1"/>
            <a:r>
              <a:rPr lang="en-US" smtClean="0"/>
              <a:t>Polycarboxylates or polymer based concrete admixtures are High Range Water Reducing admixture (HRWR).</a:t>
            </a:r>
          </a:p>
          <a:p>
            <a:pPr eaLnBrk="1" hangingPunct="1"/>
            <a:r>
              <a:rPr lang="en-US" smtClean="0"/>
              <a:t>low dosage-reduce water as much as high dosage of conventional admixtures.</a:t>
            </a:r>
          </a:p>
          <a:p>
            <a:pPr eaLnBrk="1" hangingPunct="1"/>
            <a:r>
              <a:rPr lang="en-US" smtClean="0"/>
              <a:t>Higher dosage-produce Self Compacting Concrete (SCC).</a:t>
            </a:r>
          </a:p>
          <a:p>
            <a:pPr eaLnBrk="1" hangingPunct="1"/>
            <a:r>
              <a:rPr lang="en-US" smtClean="0"/>
              <a:t>This admixture type is very suitable for underwater anti-washout concrete.</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3"/>
          <p:cNvSpPr>
            <a:spLocks noGrp="1"/>
          </p:cNvSpPr>
          <p:nvPr>
            <p:ph type="title"/>
          </p:nvPr>
        </p:nvSpPr>
        <p:spPr>
          <a:xfrm>
            <a:off x="2590800" y="155575"/>
            <a:ext cx="5791200" cy="977900"/>
          </a:xfrm>
        </p:spPr>
        <p:txBody>
          <a:bodyPr/>
          <a:lstStyle/>
          <a:p>
            <a:pPr algn="ctr" eaLnBrk="1" hangingPunct="1"/>
            <a:r>
              <a:rPr lang="en-IN" sz="2400" smtClean="0"/>
              <a:t>POLYCARBOXYLATES</a:t>
            </a:r>
          </a:p>
        </p:txBody>
      </p:sp>
      <p:pic>
        <p:nvPicPr>
          <p:cNvPr id="15363" name="Picture Placeholder 8" descr="image.php.gif"/>
          <p:cNvPicPr>
            <a:picLocks noGrp="1" noChangeAspect="1"/>
          </p:cNvPicPr>
          <p:nvPr>
            <p:ph type="pic" idx="1"/>
          </p:nvPr>
        </p:nvPicPr>
        <p:blipFill>
          <a:blip r:embed="rId2"/>
          <a:srcRect t="12500" b="12500"/>
          <a:stretch>
            <a:fillRect/>
          </a:stretch>
        </p:blipFill>
        <p:spPr>
          <a:xfrm>
            <a:off x="1219200" y="1676400"/>
            <a:ext cx="6705600" cy="3962400"/>
          </a:xfrm>
        </p:spPr>
      </p:pic>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split orient="ver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76200"/>
            <a:ext cx="8229600" cy="1143000"/>
          </a:xfrm>
        </p:spPr>
        <p:txBody>
          <a:bodyPr/>
          <a:lstStyle/>
          <a:p>
            <a:pPr algn="ctr"/>
            <a:r>
              <a:rPr lang="en-IN" b="1" u="sng" dirty="0" smtClean="0">
                <a:solidFill>
                  <a:schemeClr val="tx1"/>
                </a:solidFill>
                <a:latin typeface="Times New Roman" pitchFamily="18" charset="0"/>
                <a:cs typeface="Times New Roman" pitchFamily="18" charset="0"/>
              </a:rPr>
              <a:t>Titanium dioxide</a:t>
            </a:r>
          </a:p>
        </p:txBody>
      </p:sp>
      <p:sp>
        <p:nvSpPr>
          <p:cNvPr id="25603" name="Content Placeholder 2"/>
          <p:cNvSpPr>
            <a:spLocks noGrp="1"/>
          </p:cNvSpPr>
          <p:nvPr>
            <p:ph idx="1"/>
          </p:nvPr>
        </p:nvSpPr>
        <p:spPr/>
        <p:txBody>
          <a:bodyPr/>
          <a:lstStyle/>
          <a:p>
            <a:r>
              <a:rPr lang="en-IN" smtClean="0"/>
              <a:t>Obtained from Ilmenite (ore of Titanium dioxide)</a:t>
            </a:r>
          </a:p>
          <a:p>
            <a:r>
              <a:rPr lang="en-IN" smtClean="0"/>
              <a:t>Used for making photocatalytic concrete.</a:t>
            </a:r>
          </a:p>
          <a:p>
            <a:r>
              <a:rPr lang="en-IN" smtClean="0"/>
              <a:t>It acts as a cleaning agent.</a:t>
            </a:r>
          </a:p>
          <a:p>
            <a:r>
              <a:rPr lang="en-IN" smtClean="0"/>
              <a:t>Mostly used in European countries to provide a healthy environment.</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1" descr="Titanium(IV)_oxide.jpg"/>
          <p:cNvPicPr>
            <a:picLocks noChangeAspect="1"/>
          </p:cNvPicPr>
          <p:nvPr/>
        </p:nvPicPr>
        <p:blipFill>
          <a:blip r:embed="rId3"/>
          <a:srcRect/>
          <a:stretch>
            <a:fillRect/>
          </a:stretch>
        </p:blipFill>
        <p:spPr bwMode="auto">
          <a:xfrm>
            <a:off x="1143000" y="304800"/>
            <a:ext cx="6924675" cy="5057775"/>
          </a:xfrm>
          <a:prstGeom prst="rect">
            <a:avLst/>
          </a:prstGeom>
          <a:noFill/>
          <a:ln w="9525">
            <a:noFill/>
            <a:miter lim="800000"/>
            <a:headEnd/>
            <a:tailEnd/>
          </a:ln>
        </p:spPr>
      </p:pic>
      <p:sp>
        <p:nvSpPr>
          <p:cNvPr id="26627" name="Rectangle 2"/>
          <p:cNvSpPr>
            <a:spLocks noChangeArrowheads="1"/>
          </p:cNvSpPr>
          <p:nvPr/>
        </p:nvSpPr>
        <p:spPr bwMode="auto">
          <a:xfrm>
            <a:off x="3343275" y="5845175"/>
            <a:ext cx="4048125" cy="708025"/>
          </a:xfrm>
          <a:prstGeom prst="rect">
            <a:avLst/>
          </a:prstGeom>
          <a:noFill/>
          <a:ln w="9525">
            <a:noFill/>
            <a:miter lim="800000"/>
            <a:headEnd/>
            <a:tailEnd/>
          </a:ln>
        </p:spPr>
        <p:txBody>
          <a:bodyPr>
            <a:spAutoFit/>
          </a:bodyPr>
          <a:lstStyle/>
          <a:p>
            <a:r>
              <a:rPr lang="en-IN" sz="4000">
                <a:solidFill>
                  <a:srgbClr val="FF0000"/>
                </a:solidFill>
              </a:rPr>
              <a:t>Titanium dioxide</a:t>
            </a:r>
            <a:r>
              <a:rPr lang="en-IN"/>
              <a:t> </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4"/>
          <p:cNvSpPr>
            <a:spLocks noGrp="1"/>
          </p:cNvSpPr>
          <p:nvPr>
            <p:ph type="title"/>
          </p:nvPr>
        </p:nvSpPr>
        <p:spPr>
          <a:xfrm>
            <a:off x="685800" y="152400"/>
            <a:ext cx="8229600" cy="1143000"/>
          </a:xfrm>
        </p:spPr>
        <p:txBody>
          <a:bodyPr>
            <a:normAutofit fontScale="90000"/>
          </a:bodyPr>
          <a:lstStyle/>
          <a:p>
            <a:pPr eaLnBrk="1" fontAlgn="auto" hangingPunct="1">
              <a:spcAft>
                <a:spcPts val="0"/>
              </a:spcAft>
              <a:defRPr/>
            </a:pPr>
            <a:r>
              <a:rPr lang="en-US" sz="4400" b="1" u="sng" dirty="0" smtClean="0">
                <a:solidFill>
                  <a:schemeClr val="tx1"/>
                </a:solidFill>
                <a:latin typeface="Times New Roman" pitchFamily="18" charset="0"/>
                <a:cs typeface="Times New Roman" pitchFamily="18" charset="0"/>
              </a:rPr>
              <a:t>BENEFITS OF NANO CONCRETE</a:t>
            </a:r>
          </a:p>
        </p:txBody>
      </p:sp>
      <p:sp>
        <p:nvSpPr>
          <p:cNvPr id="27651" name="Content Placeholder 5"/>
          <p:cNvSpPr>
            <a:spLocks noGrp="1"/>
          </p:cNvSpPr>
          <p:nvPr>
            <p:ph idx="1"/>
          </p:nvPr>
        </p:nvSpPr>
        <p:spPr>
          <a:xfrm>
            <a:off x="457200" y="1600200"/>
            <a:ext cx="8229600" cy="5105400"/>
          </a:xfrm>
        </p:spPr>
        <p:txBody>
          <a:bodyPr/>
          <a:lstStyle/>
          <a:p>
            <a:pPr eaLnBrk="1" hangingPunct="1"/>
            <a:r>
              <a:rPr lang="en-US" smtClean="0"/>
              <a:t>Cessation of contamination caused by micro silica solid particles.</a:t>
            </a:r>
          </a:p>
          <a:p>
            <a:pPr eaLnBrk="1" hangingPunct="1"/>
            <a:r>
              <a:rPr lang="en-US" smtClean="0"/>
              <a:t>Lower cost per building site.</a:t>
            </a:r>
          </a:p>
          <a:p>
            <a:pPr eaLnBrk="1" hangingPunct="1"/>
            <a:r>
              <a:rPr lang="en-US" smtClean="0"/>
              <a:t>Concrete with high initial and final compressive and tensile strengths.</a:t>
            </a:r>
          </a:p>
          <a:p>
            <a:pPr eaLnBrk="1" hangingPunct="1"/>
            <a:r>
              <a:rPr lang="en-US" smtClean="0"/>
              <a:t>Concrete with good workability.</a:t>
            </a:r>
          </a:p>
          <a:p>
            <a:pPr eaLnBrk="1" hangingPunct="1"/>
            <a:r>
              <a:rPr lang="en-US" smtClean="0"/>
              <a:t>Cessation of super plasticizing utilization.</a:t>
            </a:r>
          </a:p>
          <a:p>
            <a:pPr eaLnBrk="1" hangingPunct="1"/>
            <a:r>
              <a:rPr lang="en-US" smtClean="0"/>
              <a:t>Cessation of silicosis risk. </a:t>
            </a:r>
          </a:p>
          <a:p>
            <a:pPr eaLnBrk="1" hangingPunct="1"/>
            <a:r>
              <a:rPr lang="en-US" smtClean="0"/>
              <a:t>Cessation of bacterial activity.</a:t>
            </a:r>
          </a:p>
          <a:p>
            <a:pPr eaLnBrk="1" hangingPunct="1">
              <a:buFont typeface="Arial" charset="0"/>
              <a:buNone/>
            </a:pPr>
            <a:endParaRPr lang="en-US" smtClean="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wheel spokes="2"/>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2"/>
          <a:srcRect/>
          <a:stretch>
            <a:fillRect/>
          </a:stretch>
        </p:blipFill>
        <p:spPr bwMode="auto">
          <a:xfrm>
            <a:off x="304800" y="533400"/>
            <a:ext cx="8610600" cy="6019800"/>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smtClean="0"/>
              <a:t>PSIT COE Kanpur</a:t>
            </a:r>
            <a:endParaRPr lang="en-US"/>
          </a:p>
        </p:txBody>
      </p:sp>
      <p:sp>
        <p:nvSpPr>
          <p:cNvPr id="6" name="Date Placeholder 5"/>
          <p:cNvSpPr>
            <a:spLocks noGrp="1"/>
          </p:cNvSpPr>
          <p:nvPr>
            <p:ph type="dt" sz="half" idx="10"/>
          </p:nvPr>
        </p:nvSpPr>
        <p:spPr/>
        <p:txBody>
          <a:bodyPr/>
          <a:lstStyle/>
          <a:p>
            <a:r>
              <a:rPr lang="en-US" smtClean="0"/>
              <a:t>26/04/2014</a:t>
            </a:r>
            <a:endParaRPr lang="en-US"/>
          </a:p>
        </p:txBody>
      </p:sp>
    </p:spTree>
  </p:cSld>
  <p:clrMapOvr>
    <a:masterClrMapping/>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pPr algn="ctr"/>
            <a:r>
              <a:rPr lang="en-US" sz="4000" b="1" u="sng" dirty="0" smtClean="0">
                <a:solidFill>
                  <a:schemeClr val="tx1"/>
                </a:solidFill>
                <a:latin typeface="Times New Roman" pitchFamily="18" charset="0"/>
                <a:cs typeface="Times New Roman" pitchFamily="18" charset="0"/>
              </a:rPr>
              <a:t>OBJECTIVES OF GREEN BUILDING</a:t>
            </a:r>
            <a:endParaRPr lang="en-US" sz="4000" b="1" u="sng"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3600" dirty="0" smtClean="0"/>
              <a:t>To reduce energy use in buildings so as to reduce energy costs and greenhouse gas emission into the earth’s atmosphere.</a:t>
            </a:r>
          </a:p>
          <a:p>
            <a:r>
              <a:rPr lang="en-US" sz="3600" dirty="0" smtClean="0"/>
              <a:t>To minimize the total environmental impacts while enhancing user comfort and productivity.</a:t>
            </a:r>
            <a:endParaRPr lang="en-US" sz="3600" dirty="0"/>
          </a:p>
        </p:txBody>
      </p:sp>
      <p:sp>
        <p:nvSpPr>
          <p:cNvPr id="6" name="Footer Placeholder 5"/>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1" descr="Chiesa_dio_padre_misericordioso_roma.JPG"/>
          <p:cNvPicPr>
            <a:picLocks noChangeAspect="1"/>
          </p:cNvPicPr>
          <p:nvPr/>
        </p:nvPicPr>
        <p:blipFill>
          <a:blip r:embed="rId3"/>
          <a:srcRect/>
          <a:stretch>
            <a:fillRect/>
          </a:stretch>
        </p:blipFill>
        <p:spPr bwMode="auto">
          <a:xfrm>
            <a:off x="685800" y="381000"/>
            <a:ext cx="8001000" cy="4876800"/>
          </a:xfrm>
          <a:prstGeom prst="rect">
            <a:avLst/>
          </a:prstGeom>
          <a:noFill/>
          <a:ln w="9525">
            <a:noFill/>
            <a:miter lim="800000"/>
            <a:headEnd/>
            <a:tailEnd/>
          </a:ln>
        </p:spPr>
      </p:pic>
      <p:sp>
        <p:nvSpPr>
          <p:cNvPr id="29699" name="Rectangle 2"/>
          <p:cNvSpPr>
            <a:spLocks noChangeArrowheads="1"/>
          </p:cNvSpPr>
          <p:nvPr/>
        </p:nvSpPr>
        <p:spPr bwMode="auto">
          <a:xfrm>
            <a:off x="2057400" y="5691188"/>
            <a:ext cx="5672138" cy="954087"/>
          </a:xfrm>
          <a:prstGeom prst="rect">
            <a:avLst/>
          </a:prstGeom>
          <a:noFill/>
          <a:ln w="9525">
            <a:noFill/>
            <a:miter lim="800000"/>
            <a:headEnd/>
            <a:tailEnd/>
          </a:ln>
        </p:spPr>
        <p:txBody>
          <a:bodyPr>
            <a:spAutoFit/>
          </a:bodyPr>
          <a:lstStyle/>
          <a:p>
            <a:pPr algn="ctr"/>
            <a:r>
              <a:rPr lang="en-IN" sz="2800" b="1">
                <a:solidFill>
                  <a:srgbClr val="00B050"/>
                </a:solidFill>
              </a:rPr>
              <a:t>New Jubilee Church in Rome, Italy</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comb dir="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1" descr="OneWorldTradeCenter.jpg"/>
          <p:cNvPicPr>
            <a:picLocks noChangeAspect="1"/>
          </p:cNvPicPr>
          <p:nvPr/>
        </p:nvPicPr>
        <p:blipFill>
          <a:blip r:embed="rId3"/>
          <a:srcRect/>
          <a:stretch>
            <a:fillRect/>
          </a:stretch>
        </p:blipFill>
        <p:spPr bwMode="auto">
          <a:xfrm>
            <a:off x="838200" y="304800"/>
            <a:ext cx="7315200" cy="5257800"/>
          </a:xfrm>
          <a:prstGeom prst="rect">
            <a:avLst/>
          </a:prstGeom>
          <a:noFill/>
          <a:ln w="9525">
            <a:noFill/>
            <a:miter lim="800000"/>
            <a:headEnd/>
            <a:tailEnd/>
          </a:ln>
        </p:spPr>
      </p:pic>
      <p:sp>
        <p:nvSpPr>
          <p:cNvPr id="30723" name="Rectangle 2"/>
          <p:cNvSpPr>
            <a:spLocks noChangeArrowheads="1"/>
          </p:cNvSpPr>
          <p:nvPr/>
        </p:nvSpPr>
        <p:spPr bwMode="auto">
          <a:xfrm>
            <a:off x="2057400" y="5876925"/>
            <a:ext cx="5038725" cy="523875"/>
          </a:xfrm>
          <a:prstGeom prst="rect">
            <a:avLst/>
          </a:prstGeom>
          <a:noFill/>
          <a:ln w="9525">
            <a:noFill/>
            <a:miter lim="800000"/>
            <a:headEnd/>
            <a:tailEnd/>
          </a:ln>
        </p:spPr>
        <p:txBody>
          <a:bodyPr>
            <a:spAutoFit/>
          </a:bodyPr>
          <a:lstStyle/>
          <a:p>
            <a:r>
              <a:rPr lang="en-IN" sz="2800" b="1" dirty="0">
                <a:solidFill>
                  <a:srgbClr val="00B050"/>
                </a:solidFill>
              </a:rPr>
              <a:t>Freedom Tower in New York</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comb/>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1" descr="Kernkraftwerk_Grafenrheinfeld_-_2013.jpg"/>
          <p:cNvPicPr>
            <a:picLocks noChangeAspect="1"/>
          </p:cNvPicPr>
          <p:nvPr/>
        </p:nvPicPr>
        <p:blipFill>
          <a:blip r:embed="rId3"/>
          <a:srcRect/>
          <a:stretch>
            <a:fillRect/>
          </a:stretch>
        </p:blipFill>
        <p:spPr bwMode="auto">
          <a:xfrm>
            <a:off x="669925" y="152400"/>
            <a:ext cx="7804150" cy="5638800"/>
          </a:xfrm>
          <a:prstGeom prst="rect">
            <a:avLst/>
          </a:prstGeom>
          <a:noFill/>
          <a:ln w="9525">
            <a:noFill/>
            <a:miter lim="800000"/>
            <a:headEnd/>
            <a:tailEnd/>
          </a:ln>
        </p:spPr>
      </p:pic>
      <p:sp>
        <p:nvSpPr>
          <p:cNvPr id="31747" name="Rectangle 2"/>
          <p:cNvSpPr>
            <a:spLocks noChangeArrowheads="1"/>
          </p:cNvSpPr>
          <p:nvPr/>
        </p:nvSpPr>
        <p:spPr bwMode="auto">
          <a:xfrm>
            <a:off x="914400" y="5691188"/>
            <a:ext cx="7315200" cy="954087"/>
          </a:xfrm>
          <a:prstGeom prst="rect">
            <a:avLst/>
          </a:prstGeom>
          <a:noFill/>
          <a:ln w="9525">
            <a:noFill/>
            <a:miter lim="800000"/>
            <a:headEnd/>
            <a:tailEnd/>
          </a:ln>
        </p:spPr>
        <p:txBody>
          <a:bodyPr>
            <a:spAutoFit/>
          </a:bodyPr>
          <a:lstStyle/>
          <a:p>
            <a:pPr algn="ctr"/>
            <a:r>
              <a:rPr lang="en-IN" sz="2800">
                <a:solidFill>
                  <a:srgbClr val="00B050"/>
                </a:solidFill>
              </a:rPr>
              <a:t>Nuclear Reactor in Germany with containment building</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ransition>
    <p:randomBar dir="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447800"/>
          </a:xfrm>
        </p:spPr>
        <p:txBody>
          <a:bodyPr>
            <a:noAutofit/>
          </a:bodyPr>
          <a:lstStyle/>
          <a:p>
            <a:pPr algn="ctr"/>
            <a:r>
              <a:rPr lang="en-IN" sz="3200" b="1" u="sng" dirty="0" smtClean="0">
                <a:solidFill>
                  <a:schemeClr val="tx1"/>
                </a:solidFill>
                <a:latin typeface="Times New Roman" pitchFamily="18" charset="0"/>
                <a:cs typeface="Times New Roman" pitchFamily="18" charset="0"/>
              </a:rPr>
              <a:t>BACTERIAL CONCRETE- A SELF  HEALING CONSTRUCTION MATERIAL    </a:t>
            </a:r>
            <a:r>
              <a:rPr lang="en-IN" sz="4000" b="1" u="sng" dirty="0" smtClean="0">
                <a:solidFill>
                  <a:schemeClr val="tx1"/>
                </a:solidFill>
                <a:latin typeface="Times New Roman" pitchFamily="18" charset="0"/>
                <a:cs typeface="Times New Roman" pitchFamily="18" charset="0"/>
              </a:rPr>
              <a:t/>
            </a:r>
            <a:br>
              <a:rPr lang="en-IN" sz="4000" b="1" u="sng" dirty="0" smtClean="0">
                <a:solidFill>
                  <a:schemeClr val="tx1"/>
                </a:solidFill>
                <a:latin typeface="Times New Roman" pitchFamily="18" charset="0"/>
                <a:cs typeface="Times New Roman" pitchFamily="18" charset="0"/>
              </a:rPr>
            </a:br>
            <a:endParaRPr lang="en-US" sz="4000" b="1" u="sng" dirty="0">
              <a:solidFill>
                <a:schemeClr val="tx1"/>
              </a:solidFill>
              <a:latin typeface="Times New Roman" pitchFamily="18" charset="0"/>
              <a:cs typeface="Times New Roman" pitchFamily="18" charset="0"/>
            </a:endParaRPr>
          </a:p>
        </p:txBody>
      </p:sp>
      <p:pic>
        <p:nvPicPr>
          <p:cNvPr id="1027" name="Picture 3"/>
          <p:cNvPicPr>
            <a:picLocks noGrp="1" noChangeAspect="1" noChangeArrowheads="1"/>
          </p:cNvPicPr>
          <p:nvPr>
            <p:ph idx="1"/>
          </p:nvPr>
        </p:nvPicPr>
        <p:blipFill>
          <a:blip r:embed="rId2"/>
          <a:srcRect/>
          <a:stretch>
            <a:fillRect/>
          </a:stretch>
        </p:blipFill>
        <p:spPr bwMode="auto">
          <a:xfrm>
            <a:off x="914400" y="1600200"/>
            <a:ext cx="7543800" cy="4876800"/>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800" dirty="0" smtClean="0">
                <a:solidFill>
                  <a:schemeClr val="tx1"/>
                </a:solidFill>
                <a:latin typeface="Times New Roman" pitchFamily="18" charset="0"/>
                <a:cs typeface="Times New Roman" pitchFamily="18" charset="0"/>
              </a:rPr>
              <a:t>Introduction :</a:t>
            </a:r>
            <a:endParaRPr lang="en-US" sz="4800"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Concrete is a material which is  the most widely used building material in the world.</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Natural processes such as weathering, faults, land subsidence, earthquakes, and human activities creates cracks in concrete structures.</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Concrete expands and shrinks  with changes  in moisture and temperature and this tendency to shrink and expands causes cracks in concrete.</a:t>
            </a:r>
          </a:p>
          <a:p>
            <a:endParaRPr lang="en-US" sz="2400" dirty="0" smtClean="0">
              <a:solidFill>
                <a:schemeClr val="accent1"/>
              </a:solidFill>
            </a:endParaRPr>
          </a:p>
          <a:p>
            <a:pPr>
              <a:buNone/>
            </a:pPr>
            <a:endParaRPr lang="en-US" sz="2400" dirty="0">
              <a:solidFill>
                <a:schemeClr val="accent1"/>
              </a:solidFill>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7543800" cy="5364163"/>
          </a:xfrm>
        </p:spPr>
        <p:txBody>
          <a:bodyPr/>
          <a:lstStyle/>
          <a:p>
            <a:r>
              <a:rPr lang="en-US" sz="2400" dirty="0" smtClean="0">
                <a:latin typeface="Times New Roman" pitchFamily="18" charset="0"/>
                <a:cs typeface="Times New Roman" pitchFamily="18" charset="0"/>
              </a:rPr>
              <a:t>We do not like cracks in concrete because cracks form an open pathway to the reinforcement and can lead to durability problems like corrosion of the steel bars. </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These cracks should be repaired because they can reduce the service life of structure.</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In case of historical monuments cracks spoils the appearance of structure.</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Remediation of already existing cracks has been subject of research for many years.</a:t>
            </a:r>
          </a:p>
          <a:p>
            <a:endParaRPr lang="en-US" sz="2400" dirty="0" smtClean="0"/>
          </a:p>
          <a:p>
            <a:endParaRPr lang="en-US" sz="2400" dirty="0" smtClean="0"/>
          </a:p>
          <a:p>
            <a:endParaRPr lang="en-US" sz="2400" dirty="0" smtClean="0">
              <a:solidFill>
                <a:schemeClr val="accent1"/>
              </a:solidFill>
            </a:endParaRPr>
          </a:p>
          <a:p>
            <a:endParaRPr lang="en-US" sz="2400" dirty="0" smtClean="0">
              <a:solidFill>
                <a:schemeClr val="accent1"/>
              </a:solidFill>
            </a:endParaRPr>
          </a:p>
          <a:p>
            <a:endParaRPr lang="en-US" sz="2400" dirty="0" smtClean="0">
              <a:solidFill>
                <a:schemeClr val="accent1"/>
              </a:solidFill>
            </a:endParaRPr>
          </a:p>
          <a:p>
            <a:endParaRPr lang="en-US" sz="2400" dirty="0" smtClean="0">
              <a:solidFill>
                <a:schemeClr val="accent1"/>
              </a:solidFill>
            </a:endParaRPr>
          </a:p>
          <a:p>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305800" cy="5715000"/>
          </a:xfrm>
        </p:spPr>
        <p:txBody>
          <a:bodyPr/>
          <a:lstStyle/>
          <a:p>
            <a:r>
              <a:rPr lang="en-US" sz="2400" dirty="0" smtClean="0">
                <a:latin typeface="Times New Roman" pitchFamily="18" charset="0"/>
                <a:cs typeface="Times New Roman" pitchFamily="18" charset="0"/>
              </a:rPr>
              <a:t>The various product such as structural epoxy, resins, epoxy mortar, and other synthetic  mixtures are used  as filling material  but they are not  environmentally friendly not even  safe for human health.</a:t>
            </a:r>
          </a:p>
          <a:p>
            <a:pPr>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Here are some four possible mechanisms given for self healing of concrete which are as under :</a:t>
            </a:r>
          </a:p>
          <a:p>
            <a:pPr>
              <a:buNone/>
            </a:pPr>
            <a:r>
              <a:rPr lang="en-US" sz="2400" dirty="0" smtClean="0">
                <a:latin typeface="Times New Roman" pitchFamily="18" charset="0"/>
                <a:cs typeface="Times New Roman" pitchFamily="18" charset="0"/>
              </a:rPr>
              <a:t>       1.) Formation of material like calcite</a:t>
            </a:r>
          </a:p>
          <a:p>
            <a:pPr>
              <a:buNone/>
            </a:pPr>
            <a:r>
              <a:rPr lang="en-US" sz="2400" dirty="0" smtClean="0">
                <a:latin typeface="Times New Roman" pitchFamily="18" charset="0"/>
                <a:cs typeface="Times New Roman" pitchFamily="18" charset="0"/>
              </a:rPr>
              <a:t>       2.) Blocking of the path by sedimentation of Particles</a:t>
            </a:r>
          </a:p>
          <a:p>
            <a:pPr>
              <a:buNone/>
            </a:pPr>
            <a:r>
              <a:rPr lang="en-US" sz="2400" dirty="0" smtClean="0">
                <a:latin typeface="Times New Roman" pitchFamily="18" charset="0"/>
                <a:cs typeface="Times New Roman" pitchFamily="18" charset="0"/>
              </a:rPr>
              <a:t>       3.) Continued hydration of cement particles</a:t>
            </a:r>
          </a:p>
          <a:p>
            <a:pPr>
              <a:buNone/>
            </a:pPr>
            <a:r>
              <a:rPr lang="en-US" sz="2400" dirty="0" smtClean="0">
                <a:latin typeface="Times New Roman" pitchFamily="18" charset="0"/>
                <a:cs typeface="Times New Roman" pitchFamily="18" charset="0"/>
              </a:rPr>
              <a:t>       4.) Swelling of the surrounding cement matrix.</a:t>
            </a:r>
          </a:p>
          <a:p>
            <a:endParaRPr lang="en-US" sz="2400" dirty="0" smtClean="0"/>
          </a:p>
          <a:p>
            <a:endParaRPr lang="en-US" sz="2400" dirty="0" smtClean="0"/>
          </a:p>
          <a:p>
            <a:pPr>
              <a:buNone/>
            </a:pPr>
            <a:endParaRPr lang="en-US" sz="2400" dirty="0" smtClean="0">
              <a:solidFill>
                <a:schemeClr val="accent1"/>
              </a:solidFill>
            </a:endParaRPr>
          </a:p>
          <a:p>
            <a:pPr>
              <a:buNone/>
            </a:pPr>
            <a:endParaRPr lang="en-US" dirty="0" smtClean="0"/>
          </a:p>
          <a:p>
            <a:endParaRPr lang="en-US" dirty="0"/>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rPr>
              <a:t>Different healing mechanisms</a:t>
            </a:r>
            <a:endParaRPr lang="en-US" dirty="0">
              <a:solidFill>
                <a:schemeClr val="accent1"/>
              </a:solidFill>
            </a:endParaRPr>
          </a:p>
        </p:txBody>
      </p:sp>
      <p:pic>
        <p:nvPicPr>
          <p:cNvPr id="3074" name="Picture 2"/>
          <p:cNvPicPr>
            <a:picLocks noGrp="1" noChangeAspect="1" noChangeArrowheads="1"/>
          </p:cNvPicPr>
          <p:nvPr>
            <p:ph idx="1"/>
          </p:nvPr>
        </p:nvPicPr>
        <p:blipFill>
          <a:blip r:embed="rId2"/>
          <a:srcRect/>
          <a:stretch>
            <a:fillRect/>
          </a:stretch>
        </p:blipFill>
        <p:spPr bwMode="auto">
          <a:xfrm>
            <a:off x="609600" y="2057400"/>
            <a:ext cx="7696199" cy="2895600"/>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1143000"/>
          </a:xfrm>
        </p:spPr>
        <p:txBody>
          <a:bodyPr/>
          <a:lstStyle/>
          <a:p>
            <a:r>
              <a:rPr lang="en-US" dirty="0" smtClean="0">
                <a:solidFill>
                  <a:schemeClr val="accent1"/>
                </a:solidFill>
              </a:rPr>
              <a:t>Bacterial concrete </a:t>
            </a:r>
            <a:endParaRPr lang="en-US" dirty="0">
              <a:solidFill>
                <a:schemeClr val="accent1"/>
              </a:solidFill>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The "Bacterial Concrete" is a concrete which can be made by adding bacteria in the concrete that are able to constantly precipitate calcite, this phenomenon is called microbiologically induced calcite precipitation. </a:t>
            </a:r>
          </a:p>
          <a:p>
            <a:endParaRPr lang="en-US" sz="2400" dirty="0" smtClean="0">
              <a:solidFill>
                <a:schemeClr val="accent1"/>
              </a:solidFill>
              <a:latin typeface="Times New Roman" pitchFamily="18" charset="0"/>
              <a:cs typeface="Times New Roman" pitchFamily="18" charset="0"/>
            </a:endParaRPr>
          </a:p>
          <a:p>
            <a:r>
              <a:rPr lang="en-US" sz="2400" dirty="0" smtClean="0">
                <a:latin typeface="Times New Roman" pitchFamily="18" charset="0"/>
                <a:cs typeface="Times New Roman" pitchFamily="18" charset="0"/>
              </a:rPr>
              <a:t>It is process by which  living organisms form an inorganic solids</a:t>
            </a:r>
            <a:r>
              <a:rPr lang="en-US" sz="2400" dirty="0" smtClean="0">
                <a:solidFill>
                  <a:schemeClr val="accent1"/>
                </a:solidFill>
                <a:latin typeface="Times New Roman" pitchFamily="18" charset="0"/>
                <a:cs typeface="Times New Roman" pitchFamily="18" charset="0"/>
              </a:rPr>
              <a:t>.</a:t>
            </a:r>
          </a:p>
          <a:p>
            <a:endParaRPr lang="en-US" sz="2400" dirty="0" smtClean="0">
              <a:solidFill>
                <a:schemeClr val="accent1"/>
              </a:solidFill>
              <a:latin typeface="Times New Roman" pitchFamily="18" charset="0"/>
              <a:cs typeface="Times New Roman" pitchFamily="18" charset="0"/>
            </a:endParaRPr>
          </a:p>
          <a:p>
            <a:r>
              <a:rPr lang="en-US" sz="2400" dirty="0" smtClean="0">
                <a:latin typeface="Times New Roman" pitchFamily="18" charset="0"/>
                <a:cs typeface="Times New Roman" pitchFamily="18" charset="0"/>
              </a:rPr>
              <a:t>It is same process as we people are producing teeth and bones.</a:t>
            </a:r>
          </a:p>
          <a:p>
            <a:pPr>
              <a:buNone/>
            </a:pPr>
            <a:endParaRPr lang="en-US" sz="2400" dirty="0">
              <a:solidFill>
                <a:schemeClr val="accent1"/>
              </a:solidFill>
              <a:latin typeface="Times New Roman" pitchFamily="18" charset="0"/>
              <a:cs typeface="Times New Roman" pitchFamily="18" charset="0"/>
            </a:endParaRP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077200" cy="5334000"/>
          </a:xfrm>
        </p:spPr>
        <p:txBody>
          <a:bodyPr>
            <a:normAutofit/>
          </a:bodyPr>
          <a:lstStyle/>
          <a:p>
            <a:r>
              <a:rPr lang="en-US" sz="2400" dirty="0" smtClean="0">
                <a:latin typeface="Times New Roman" pitchFamily="18" charset="0"/>
                <a:cs typeface="Times New Roman" pitchFamily="18" charset="0"/>
              </a:rPr>
              <a:t>“Bacillus Pasteruii ”  is  a common soil bacterium, which can continuously precipitate a new  impermeable calcite layer over the surface of concrete.</a:t>
            </a:r>
          </a:p>
          <a:p>
            <a:endParaRPr lang="en-US" sz="2400" dirty="0" smtClean="0">
              <a:solidFill>
                <a:schemeClr val="accent1"/>
              </a:solidFill>
              <a:latin typeface="Times New Roman" pitchFamily="18" charset="0"/>
              <a:cs typeface="Times New Roman" pitchFamily="18" charset="0"/>
            </a:endParaRPr>
          </a:p>
          <a:p>
            <a:r>
              <a:rPr lang="en-US" sz="2400" dirty="0" smtClean="0">
                <a:latin typeface="Times New Roman" pitchFamily="18" charset="0"/>
                <a:cs typeface="Times New Roman" pitchFamily="18" charset="0"/>
              </a:rPr>
              <a:t>Favorable condition does not exist in concrete because of its alkaline nature, pH value of concrete is very high.</a:t>
            </a:r>
          </a:p>
          <a:p>
            <a:endParaRPr lang="en-US" sz="2400" dirty="0" smtClean="0">
              <a:solidFill>
                <a:schemeClr val="accent1"/>
              </a:solidFill>
              <a:latin typeface="Times New Roman" pitchFamily="18" charset="0"/>
              <a:cs typeface="Times New Roman" pitchFamily="18" charset="0"/>
            </a:endParaRPr>
          </a:p>
          <a:p>
            <a:r>
              <a:rPr lang="en-US" sz="2400" dirty="0" smtClean="0">
                <a:latin typeface="Times New Roman" pitchFamily="18" charset="0"/>
                <a:cs typeface="Times New Roman" pitchFamily="18" charset="0"/>
              </a:rPr>
              <a:t>In extreme alkaline environment pH of 12 in not favorable for growth of this bacteria, its optimum pH for growth is 9, but bacteria has an ability to produce such material to maintain pH</a:t>
            </a:r>
            <a:r>
              <a:rPr lang="en-US" sz="2400" dirty="0" smtClean="0"/>
              <a:t>.</a:t>
            </a:r>
          </a:p>
        </p:txBody>
      </p:sp>
      <p:sp>
        <p:nvSpPr>
          <p:cNvPr id="6" name="Footer Placeholder 5"/>
          <p:cNvSpPr>
            <a:spLocks noGrp="1"/>
          </p:cNvSpPr>
          <p:nvPr>
            <p:ph type="ftr" sz="quarter" idx="11"/>
          </p:nvPr>
        </p:nvSpPr>
        <p:spPr/>
        <p:txBody>
          <a:bodyPr/>
          <a:lstStyle/>
          <a:p>
            <a:r>
              <a:rPr lang="en-US" smtClean="0"/>
              <a:t>PSIT COE Kanpur</a:t>
            </a:r>
            <a:endParaRPr lang="en-US"/>
          </a:p>
        </p:txBody>
      </p:sp>
      <p:sp>
        <p:nvSpPr>
          <p:cNvPr id="7" name="Date Placeholder 6"/>
          <p:cNvSpPr>
            <a:spLocks noGrp="1"/>
          </p:cNvSpPr>
          <p:nvPr>
            <p:ph type="dt" sz="half" idx="10"/>
          </p:nvPr>
        </p:nvSpPr>
        <p:spPr/>
        <p:txBody>
          <a:bodyPr/>
          <a:lstStyle/>
          <a:p>
            <a:r>
              <a:rPr lang="en-US" smtClean="0"/>
              <a:t>26/04/2014</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2380</TotalTime>
  <Words>5554</Words>
  <Application>Microsoft Office PowerPoint</Application>
  <PresentationFormat>On-screen Show (4:3)</PresentationFormat>
  <Paragraphs>1038</Paragraphs>
  <Slides>154</Slides>
  <Notes>11</Notes>
  <HiddenSlides>0</HiddenSlides>
  <MMClips>0</MMClips>
  <ScaleCrop>false</ScaleCrop>
  <HeadingPairs>
    <vt:vector size="4" baseType="variant">
      <vt:variant>
        <vt:lpstr>Theme</vt:lpstr>
      </vt:variant>
      <vt:variant>
        <vt:i4>1</vt:i4>
      </vt:variant>
      <vt:variant>
        <vt:lpstr>Slide Titles</vt:lpstr>
      </vt:variant>
      <vt:variant>
        <vt:i4>154</vt:i4>
      </vt:variant>
    </vt:vector>
  </HeadingPairs>
  <TitlesOfParts>
    <vt:vector size="155" baseType="lpstr">
      <vt:lpstr>Flow</vt:lpstr>
      <vt:lpstr>RECENT TRENDS IN CIVIL ENGINEERING  </vt:lpstr>
      <vt:lpstr>Topics to be covered……..</vt:lpstr>
      <vt:lpstr>Topics to be covered……</vt:lpstr>
      <vt:lpstr>SUSTAINABLE CONSTRUCTION</vt:lpstr>
      <vt:lpstr>WHY NEEDED….???</vt:lpstr>
      <vt:lpstr>CONCEPT OF GREEN BUILDING</vt:lpstr>
      <vt:lpstr>               INTRODUCTION</vt:lpstr>
      <vt:lpstr>DEFINITION OF GREEN BUILDING</vt:lpstr>
      <vt:lpstr>OBJECTIVES OF GREEN BUILDING</vt:lpstr>
      <vt:lpstr>ELEMENTS OF GREEN BUILDING</vt:lpstr>
      <vt:lpstr>BENEFITS OF GREEN BUILDING</vt:lpstr>
      <vt:lpstr>RATING SYSTEMS</vt:lpstr>
      <vt:lpstr>GREEN BUILDING MATERIALS</vt:lpstr>
      <vt:lpstr>FOUNDATION MATERIALS</vt:lpstr>
      <vt:lpstr>PowerPoint Presentation</vt:lpstr>
      <vt:lpstr>Insulated Concrete Form</vt:lpstr>
      <vt:lpstr>INTERIOR &amp; EXTERIOR FINISH         MATERIALS</vt:lpstr>
      <vt:lpstr>Low/no VOC paints &amp; Corrugated metal</vt:lpstr>
      <vt:lpstr>FLOORING MATERIALS</vt:lpstr>
      <vt:lpstr>Different types of flooring</vt:lpstr>
      <vt:lpstr>INSULATION MATERIALS</vt:lpstr>
      <vt:lpstr>Fiberglass batts</vt:lpstr>
      <vt:lpstr>Spray Foam Insulation</vt:lpstr>
      <vt:lpstr>Rigid Foam Insulation</vt:lpstr>
      <vt:lpstr>ROOFING MATERIALS</vt:lpstr>
      <vt:lpstr>Structural Insulated Panels</vt:lpstr>
      <vt:lpstr> HEATING,VENTILATON &amp; AIR-CONDITIONING</vt:lpstr>
      <vt:lpstr>Solar Thermal System</vt:lpstr>
      <vt:lpstr>Solar Photovoltaic System</vt:lpstr>
      <vt:lpstr>Wool Bricks</vt:lpstr>
      <vt:lpstr>                   Solar Tiles</vt:lpstr>
      <vt:lpstr>       Triple Glazed Windows</vt:lpstr>
      <vt:lpstr>        Sustainable Concrete</vt:lpstr>
      <vt:lpstr>ASPECTS OF GREEN CONSTRUCTION</vt:lpstr>
      <vt:lpstr>SITE SELECTION</vt:lpstr>
      <vt:lpstr>SMART SIZING</vt:lpstr>
      <vt:lpstr>ORIENTATION &amp; SHAPE OF BUILDING</vt:lpstr>
      <vt:lpstr>DAY LIGHTING</vt:lpstr>
      <vt:lpstr>Effective height of daylight glazing</vt:lpstr>
      <vt:lpstr>Orientation of buildings to prevent solar exposure</vt:lpstr>
      <vt:lpstr>REDUCING HEAT ISLAND EFFECT</vt:lpstr>
      <vt:lpstr>WATER TREATMENT</vt:lpstr>
      <vt:lpstr>Pervious asphalt paving &amp; Roof  leader disconnect </vt:lpstr>
      <vt:lpstr> Centre for Environmental Sciences IIT KANPUR      (5 Star GRIHA Rated Building)</vt:lpstr>
      <vt:lpstr>CESE</vt:lpstr>
      <vt:lpstr>      WATER CONSERVATION</vt:lpstr>
      <vt:lpstr>ENERGY- END USE</vt:lpstr>
      <vt:lpstr>ENERGY-Embodied &amp; Construction</vt:lpstr>
      <vt:lpstr>RENEWABLE ENERGY UTILIZATION</vt:lpstr>
      <vt:lpstr>PERFORMANCE</vt:lpstr>
      <vt:lpstr>PowerPoint Presentation</vt:lpstr>
      <vt:lpstr>INTRODUCTION</vt:lpstr>
      <vt:lpstr>PowerPoint Presentation</vt:lpstr>
      <vt:lpstr>PowerPoint Presentation</vt:lpstr>
      <vt:lpstr>GFRG Building System</vt:lpstr>
      <vt:lpstr>GFRG Building System</vt:lpstr>
      <vt:lpstr>GFRG building System</vt:lpstr>
      <vt:lpstr>Cold Formed Steel (CFS) Housing System</vt:lpstr>
      <vt:lpstr>Cold Formed Steel (CFS) Housing System</vt:lpstr>
      <vt:lpstr>Mechanized Formwork System </vt:lpstr>
      <vt:lpstr>CASE STUDY (PRECAST  TECHNIQUE)</vt:lpstr>
      <vt:lpstr>CASE STUDY (PRECAST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Nano Concrete</vt:lpstr>
      <vt:lpstr>Why nanotechnology for concrete?</vt:lpstr>
      <vt:lpstr>What is nano concrete?</vt:lpstr>
      <vt:lpstr>NANO MATERIALS</vt:lpstr>
      <vt:lpstr>       SINGLE WALLED CARBON NANO TUBES</vt:lpstr>
      <vt:lpstr>                              MULTI WALLED CARBON NANO TUBES</vt:lpstr>
      <vt:lpstr>NANO SILICA</vt:lpstr>
      <vt:lpstr>                                                                   NANO SILICA</vt:lpstr>
      <vt:lpstr>PROPERTIES</vt:lpstr>
      <vt:lpstr>POLYCARBOXYLATES</vt:lpstr>
      <vt:lpstr>POLYCARBOXYLATES</vt:lpstr>
      <vt:lpstr>Titanium dioxide</vt:lpstr>
      <vt:lpstr>PowerPoint Presentation</vt:lpstr>
      <vt:lpstr>BENEFITS OF NANO CONCRETE</vt:lpstr>
      <vt:lpstr>PowerPoint Presentation</vt:lpstr>
      <vt:lpstr>PowerPoint Presentation</vt:lpstr>
      <vt:lpstr>PowerPoint Presentation</vt:lpstr>
      <vt:lpstr>PowerPoint Presentation</vt:lpstr>
      <vt:lpstr>BACTERIAL CONCRETE- A SELF  HEALING CONSTRUCTION MATERIAL     </vt:lpstr>
      <vt:lpstr>Introduction :</vt:lpstr>
      <vt:lpstr>PowerPoint Presentation</vt:lpstr>
      <vt:lpstr>PowerPoint Presentation</vt:lpstr>
      <vt:lpstr>Different healing mechanisms</vt:lpstr>
      <vt:lpstr>Bacterial concrete </vt:lpstr>
      <vt:lpstr>PowerPoint Presentation</vt:lpstr>
      <vt:lpstr>How does bacteria remediate cracks ?</vt:lpstr>
      <vt:lpstr>PowerPoint Presentation</vt:lpstr>
      <vt:lpstr>PowerPoint Presentation</vt:lpstr>
      <vt:lpstr> Observed crack healing  in concrete  </vt:lpstr>
      <vt:lpstr>Image showing effect of healing</vt:lpstr>
      <vt:lpstr>Design Aspects</vt:lpstr>
      <vt:lpstr>Self Healing Admixture  </vt:lpstr>
      <vt:lpstr>Comparison between Bacterial Concrete and Conventional Concrete</vt:lpstr>
      <vt:lpstr>PowerPoint Presentation</vt:lpstr>
      <vt:lpstr>PowerPoint Presentation</vt:lpstr>
      <vt:lpstr>Application in Construction Field</vt:lpstr>
      <vt:lpstr>Advantages</vt:lpstr>
      <vt:lpstr>Limitation</vt:lpstr>
      <vt:lpstr>DECORATIVE CONCRETE</vt:lpstr>
      <vt:lpstr>What is Decorative Concrete? </vt:lpstr>
      <vt:lpstr>PowerPoint Presentation</vt:lpstr>
      <vt:lpstr>PowerPoint Presentation</vt:lpstr>
      <vt:lpstr>TYPE OF DECORATIVE CONCRETE</vt:lpstr>
      <vt:lpstr>USES OF DECORATIVE CONCRETE</vt:lpstr>
      <vt:lpstr>PowerPoint Presentation</vt:lpstr>
      <vt:lpstr>PowerPoint Presentation</vt:lpstr>
      <vt:lpstr>PowerPoint Presentation</vt:lpstr>
      <vt:lpstr>PowerPoint Presentation</vt:lpstr>
      <vt:lpstr>PowerPoint Presentation</vt:lpstr>
      <vt:lpstr>PowerPoint Presentation</vt:lpstr>
      <vt:lpstr>Utilization of Plastic Waste in Road Construction</vt:lpstr>
      <vt:lpstr>Introduction</vt:lpstr>
      <vt:lpstr>PowerPoint Presentation</vt:lpstr>
      <vt:lpstr>What is plastic?</vt:lpstr>
      <vt:lpstr>Classification of plastic waste</vt:lpstr>
      <vt:lpstr>CHARACTERISTICS OF WASTE PLASTIC</vt:lpstr>
      <vt:lpstr>PowerPoint Presentation</vt:lpstr>
      <vt:lpstr>PowerPoint Presentation</vt:lpstr>
      <vt:lpstr>PowerPoint Presentation</vt:lpstr>
      <vt:lpstr>Material used in waste plastic roads</vt:lpstr>
      <vt:lpstr>PowerPoint Presentation</vt:lpstr>
      <vt:lpstr>PowerPoint Presentation</vt:lpstr>
      <vt:lpstr> BASIC PROCESSES</vt:lpstr>
      <vt:lpstr>PowerPoint Presentation</vt:lpstr>
      <vt:lpstr>PowerPoint Presentation</vt:lpstr>
      <vt:lpstr>PowerPoint Presentation</vt:lpstr>
      <vt:lpstr>PowerPoint Presentation</vt:lpstr>
      <vt:lpstr>METHOD OF MIXING OF PLASTIC WASTE</vt:lpstr>
      <vt:lpstr>PowerPoint Presentation</vt:lpstr>
      <vt:lpstr>PowerPoint Presentation</vt:lpstr>
      <vt:lpstr>OPTIMUM WASTE PLASTIC CONTENT </vt:lpstr>
      <vt:lpstr>CHARACTERISTICS OF PLASTIC COATED AGGREGATE</vt:lpstr>
      <vt:lpstr>      Comparison between plastic roads and conventional bituminous roads. </vt:lpstr>
      <vt:lpstr>BENEFITS OF WASTE PLASTIC ROADS</vt:lpstr>
      <vt:lpstr>PowerPoint Presentation</vt:lpstr>
      <vt:lpstr>PowerPoint Presentation</vt:lpstr>
      <vt:lpstr>CASE STUDIES</vt:lpstr>
      <vt:lpstr>PowerPoint Presentation</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CONSTRUCTION-”GREEN BUILDINGS”</dc:title>
  <dc:creator>dell</dc:creator>
  <cp:lastModifiedBy>DELL pc</cp:lastModifiedBy>
  <cp:revision>229</cp:revision>
  <dcterms:created xsi:type="dcterms:W3CDTF">2014-02-26T14:03:59Z</dcterms:created>
  <dcterms:modified xsi:type="dcterms:W3CDTF">2017-09-27T06:12:43Z</dcterms:modified>
</cp:coreProperties>
</file>