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8" r:id="rId3"/>
    <p:sldId id="304" r:id="rId4"/>
    <p:sldId id="305" r:id="rId5"/>
    <p:sldId id="306" r:id="rId6"/>
    <p:sldId id="307" r:id="rId7"/>
    <p:sldId id="309" r:id="rId8"/>
    <p:sldId id="312" r:id="rId9"/>
    <p:sldId id="311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40" autoAdjust="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29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5DA7846-014E-47E4-A905-F0D4D607928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8DAD979-547C-4E5F-9386-9B0C398BA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44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A039047-E3E8-48E4-A6F4-DF90DC6F65ED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88E65A-7511-4643-A566-40A5454AB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5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8000" y="1296988"/>
            <a:ext cx="6224588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096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82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728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933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3946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2127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E5CF-A6AC-4A5B-9624-376632D7F9FA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614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2FE3AE-5658-49D2-9CFD-1C9AA9435F26}"/>
              </a:ext>
            </a:extLst>
          </p:cNvPr>
          <p:cNvCxnSpPr/>
          <p:nvPr userDrawn="1"/>
        </p:nvCxnSpPr>
        <p:spPr>
          <a:xfrm>
            <a:off x="0" y="64007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1512EC-CF88-4735-B108-03D04E5FFC1E}"/>
              </a:ext>
            </a:extLst>
          </p:cNvPr>
          <p:cNvCxnSpPr/>
          <p:nvPr userDrawn="1"/>
        </p:nvCxnSpPr>
        <p:spPr>
          <a:xfrm>
            <a:off x="-17419" y="80554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2B4E8AE-3651-4595-88CD-8ABEDA1F83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00380479"/>
              </p:ext>
            </p:extLst>
          </p:nvPr>
        </p:nvGraphicFramePr>
        <p:xfrm>
          <a:off x="11038114" y="104503"/>
          <a:ext cx="94055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553">
                  <a:extLst>
                    <a:ext uri="{9D8B030D-6E8A-4147-A177-3AD203B41FA5}">
                      <a16:colId xmlns:a16="http://schemas.microsoft.com/office/drawing/2014/main" val="1020037010"/>
                    </a:ext>
                  </a:extLst>
                </a:gridCol>
              </a:tblGrid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>
                          <a:solidFill>
                            <a:srgbClr val="002060"/>
                          </a:solidFill>
                        </a:rPr>
                        <a:t>NPIU</a:t>
                      </a:r>
                      <a:endParaRPr lang="en-IN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40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63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3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41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9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9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4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5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1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17B399-F19D-4BA7-B65F-8D868BC2F3E2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297B6F-BEE3-4669-A968-4FE7D52B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6077BE7-F9EF-430C-8F96-F6E29980347E}"/>
              </a:ext>
            </a:extLst>
          </p:cNvPr>
          <p:cNvCxnSpPr/>
          <p:nvPr userDrawn="1"/>
        </p:nvCxnSpPr>
        <p:spPr>
          <a:xfrm>
            <a:off x="0" y="640079"/>
            <a:ext cx="1219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1BE1AF3-A507-4BA2-AF40-EA571105A629}"/>
              </a:ext>
            </a:extLst>
          </p:cNvPr>
          <p:cNvSpPr txBox="1"/>
          <p:nvPr userDrawn="1"/>
        </p:nvSpPr>
        <p:spPr>
          <a:xfrm>
            <a:off x="10918208" y="47862"/>
            <a:ext cx="1091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solidFill>
                  <a:srgbClr val="002060"/>
                </a:solidFill>
              </a:rPr>
              <a:t>NPIU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C031B0-A650-402B-896D-866B7D5B2D87}"/>
              </a:ext>
            </a:extLst>
          </p:cNvPr>
          <p:cNvCxnSpPr>
            <a:cxnSpLocks/>
          </p:cNvCxnSpPr>
          <p:nvPr userDrawn="1"/>
        </p:nvCxnSpPr>
        <p:spPr>
          <a:xfrm>
            <a:off x="10977344" y="102454"/>
            <a:ext cx="93715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DA05AE-763B-4029-9945-FF625B8580E2}"/>
              </a:ext>
            </a:extLst>
          </p:cNvPr>
          <p:cNvCxnSpPr>
            <a:cxnSpLocks/>
          </p:cNvCxnSpPr>
          <p:nvPr userDrawn="1"/>
        </p:nvCxnSpPr>
        <p:spPr>
          <a:xfrm>
            <a:off x="11006912" y="500518"/>
            <a:ext cx="93715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58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468" y="1143000"/>
            <a:ext cx="11598701" cy="32085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IN" sz="7200" b="1" dirty="0"/>
          </a:p>
          <a:p>
            <a:pPr algn="ctr"/>
            <a:r>
              <a:rPr lang="en-IN" sz="5400" b="1" dirty="0" smtClean="0">
                <a:solidFill>
                  <a:srgbClr val="0070C0"/>
                </a:solidFill>
              </a:rPr>
              <a:t>AICTE MANDATE</a:t>
            </a:r>
            <a:endParaRPr lang="en-IN" sz="6000" b="1" dirty="0">
              <a:solidFill>
                <a:srgbClr val="0070C0"/>
              </a:solidFill>
            </a:endParaRPr>
          </a:p>
          <a:p>
            <a:pPr algn="ctr"/>
            <a:endParaRPr lang="en-IN" sz="105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IN" sz="4800" b="1" dirty="0">
                <a:solidFill>
                  <a:srgbClr val="0070C0"/>
                </a:solidFill>
              </a:rPr>
              <a:t>TEQIP-III: </a:t>
            </a:r>
            <a:r>
              <a:rPr lang="en-IN" sz="4800" b="1" dirty="0" smtClean="0">
                <a:solidFill>
                  <a:srgbClr val="0070C0"/>
                </a:solidFill>
              </a:rPr>
              <a:t>Action Plan</a:t>
            </a:r>
            <a:endParaRPr lang="en-IN" sz="4800" b="1" dirty="0">
              <a:solidFill>
                <a:srgbClr val="0070C0"/>
              </a:solidFill>
            </a:endParaRPr>
          </a:p>
          <a:p>
            <a:pPr algn="ctr"/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960120" y="1274107"/>
            <a:ext cx="104698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Identify mentor faculties (1:20)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Training of faculty mentors by the induction coordinators who received training.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Conduct of induction programme for first year students.</a:t>
            </a:r>
            <a:endParaRPr lang="en-GB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N" sz="2400" dirty="0"/>
              <a:t>Universal Human Values</a:t>
            </a:r>
            <a:endParaRPr lang="en-GB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N" sz="2400" dirty="0"/>
              <a:t>Local Visits</a:t>
            </a:r>
            <a:endParaRPr lang="en-GB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N" sz="2400" dirty="0"/>
              <a:t>Physical activities (through physical instructor, senior students, expert coaches)</a:t>
            </a:r>
            <a:endParaRPr lang="en-GB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N" sz="2400" dirty="0"/>
              <a:t>Art and craft training (through art instructor, senior students)</a:t>
            </a:r>
            <a:endParaRPr lang="en-GB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N" sz="2400" dirty="0"/>
              <a:t>Guest lectures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Identifying student subject deficiency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Proficiency module as requirement of student (own faculty with honorarium/ hired experts)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Student Feedback</a:t>
            </a:r>
            <a:endParaRPr lang="en-GB" sz="2400" dirty="0"/>
          </a:p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INDUCTION PROGRAMME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8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853440" y="1152187"/>
            <a:ext cx="104851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Appoint faculty coordinator/advisor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Establishing Start-up cell/club with students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Identify location for Innovation and Start-up cell/club for students (Including equipment and furniture like computer, Wi-Fi, table, chair, printer, stationary)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Innovation &amp; Start-Up workshops/awareness drives for students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Competitions: Idea stage, prototype stage, business plan, </a:t>
            </a:r>
            <a:r>
              <a:rPr lang="en-IN" sz="2400" dirty="0" err="1"/>
              <a:t>etc</a:t>
            </a:r>
            <a:r>
              <a:rPr lang="en-IN" sz="2400" dirty="0"/>
              <a:t>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Providing seed money to students for their projects. (</a:t>
            </a:r>
            <a:r>
              <a:rPr lang="en-IN" sz="2400" dirty="0" err="1"/>
              <a:t>Incentivisation</a:t>
            </a:r>
            <a:r>
              <a:rPr lang="en-IN" sz="2400" dirty="0"/>
              <a:t> through prizes, academic credits, appreciation, attendance relaxation etc.)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Expert Lectures (TA/DA and other logistics)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Motivation through local entrepreneurs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E-summits, conferences, seminars and other Entrepreneurship fests (organising as well as attending)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Exposure visits to start-ups, incubation centres, venture capitals, incubation/research parks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START-UP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8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624840" y="700616"/>
            <a:ext cx="10698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Identifying faculty coordinator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Prepare discipline specific list of industries/ companies/ organisations (small scale, MSME, large scale, </a:t>
            </a:r>
            <a:r>
              <a:rPr lang="en-IN" sz="2400" dirty="0" err="1"/>
              <a:t>Internshala</a:t>
            </a:r>
            <a:r>
              <a:rPr lang="en-IN" sz="2400" dirty="0"/>
              <a:t> etc.)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Updating </a:t>
            </a:r>
            <a:r>
              <a:rPr lang="en-IN" sz="2400" dirty="0" smtClean="0"/>
              <a:t>own </a:t>
            </a:r>
            <a:r>
              <a:rPr lang="en-IN" sz="2400" dirty="0"/>
              <a:t>website with </a:t>
            </a:r>
            <a:r>
              <a:rPr lang="en-IN" sz="2400" dirty="0" smtClean="0"/>
              <a:t>the </a:t>
            </a:r>
            <a:r>
              <a:rPr lang="en-IN" sz="2400" dirty="0"/>
              <a:t>details of </a:t>
            </a:r>
            <a:r>
              <a:rPr lang="en-IN" sz="2400" dirty="0" smtClean="0"/>
              <a:t>students </a:t>
            </a:r>
            <a:r>
              <a:rPr lang="en-IN" sz="2400" dirty="0"/>
              <a:t>and preparing </a:t>
            </a:r>
            <a:r>
              <a:rPr lang="en-IN" sz="2400" dirty="0" smtClean="0"/>
              <a:t>T&amp;P</a:t>
            </a:r>
            <a:r>
              <a:rPr lang="en-IN" sz="2400" dirty="0" smtClean="0"/>
              <a:t> </a:t>
            </a:r>
            <a:r>
              <a:rPr lang="en-IN" sz="2400" dirty="0"/>
              <a:t>brochures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Communication with the industries/ organisations/ companies with institute details and student profiles.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Communication with Board of Apprenticeship Training for exploring additional avenues.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MoU/ Agreement signing with the industries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Awareness workshops for students </a:t>
            </a:r>
            <a:r>
              <a:rPr lang="en-IN" sz="2400" dirty="0" smtClean="0"/>
              <a:t>regarding </a:t>
            </a:r>
            <a:r>
              <a:rPr lang="en-IN" sz="2400" dirty="0"/>
              <a:t>the different career paths.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Arrange industry conclave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Categorize students to take up internships depending upon the interest of the students </a:t>
            </a:r>
            <a:r>
              <a:rPr lang="en-IN" sz="2400" dirty="0" smtClean="0"/>
              <a:t>(</a:t>
            </a:r>
            <a:r>
              <a:rPr lang="en-IN" sz="2400" dirty="0" smtClean="0"/>
              <a:t>through a </a:t>
            </a:r>
            <a:r>
              <a:rPr lang="en-IN" sz="2400" dirty="0" smtClean="0"/>
              <a:t>survey 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 smtClean="0"/>
              <a:t>Display </a:t>
            </a:r>
            <a:r>
              <a:rPr lang="en-IN" sz="2400" dirty="0"/>
              <a:t>of allocation of industry for internships (with proportionate funding)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Issue of letters/NOC to the students and copy to industry.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N" sz="2400" dirty="0"/>
              <a:t>Seeking assistance from the mentor institution, where ever required.</a:t>
            </a: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MANDOTARY INTERNSHIP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2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699865" y="677968"/>
            <a:ext cx="111720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Identification of industry experts </a:t>
            </a:r>
            <a:r>
              <a:rPr lang="en-US" sz="2400" dirty="0" smtClean="0"/>
              <a:t>for formation of subject wise Industry </a:t>
            </a:r>
            <a:r>
              <a:rPr lang="en-US" sz="2400" dirty="0"/>
              <a:t>C</a:t>
            </a:r>
            <a:r>
              <a:rPr lang="en-US" sz="2400" dirty="0" smtClean="0"/>
              <a:t>onsultation </a:t>
            </a:r>
            <a:r>
              <a:rPr lang="en-US" sz="2400" dirty="0"/>
              <a:t>C</a:t>
            </a:r>
            <a:r>
              <a:rPr lang="en-US" sz="2400" dirty="0" smtClean="0"/>
              <a:t>ommittee (ICC) .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Communication </a:t>
            </a:r>
            <a:r>
              <a:rPr lang="en-US" sz="2400" dirty="0" smtClean="0"/>
              <a:t>&amp; follow up with </a:t>
            </a:r>
            <a:r>
              <a:rPr lang="en-US" sz="2400" dirty="0"/>
              <a:t>identified members for their acceptance.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Formation </a:t>
            </a:r>
            <a:r>
              <a:rPr lang="en-US" sz="2400" dirty="0"/>
              <a:t>of ICC. Functions:</a:t>
            </a:r>
            <a:endParaRPr lang="en-GB" sz="2400" dirty="0"/>
          </a:p>
          <a:p>
            <a:pPr marL="800100" lvl="1" indent="-342900" fontAlgn="base">
              <a:buFont typeface="Courier New" panose="02070309020205020404" pitchFamily="49" charset="0"/>
              <a:buChar char="o"/>
            </a:pPr>
            <a:r>
              <a:rPr lang="en-US" sz="2400" dirty="0"/>
              <a:t>Revision of curriculum</a:t>
            </a:r>
            <a:endParaRPr lang="en-GB" sz="2400" dirty="0"/>
          </a:p>
          <a:p>
            <a:pPr marL="800100" lvl="1" indent="-342900" fontAlgn="base">
              <a:buFont typeface="Courier New" panose="02070309020205020404" pitchFamily="49" charset="0"/>
              <a:buChar char="o"/>
            </a:pPr>
            <a:r>
              <a:rPr lang="en-US" sz="2400" dirty="0"/>
              <a:t>Vetting of PEO, PO, CO</a:t>
            </a:r>
            <a:endParaRPr lang="en-GB" sz="2400" dirty="0"/>
          </a:p>
          <a:p>
            <a:pPr marL="800100" lvl="1" indent="-342900" fontAlgn="base">
              <a:buFont typeface="Courier New" panose="02070309020205020404" pitchFamily="49" charset="0"/>
              <a:buChar char="o"/>
            </a:pPr>
            <a:r>
              <a:rPr lang="en-US" sz="2400" dirty="0"/>
              <a:t>Activities for industry institute interaction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Examining the existing curriculum for its suitability of industry demand 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Incorporating appropriate changes in curriculum (December every </a:t>
            </a:r>
            <a:r>
              <a:rPr lang="en-US" sz="2400" dirty="0" smtClean="0"/>
              <a:t>year)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Interlinking of </a:t>
            </a:r>
            <a:r>
              <a:rPr lang="en-US" sz="2400" dirty="0" err="1"/>
              <a:t>GoI</a:t>
            </a:r>
            <a:r>
              <a:rPr lang="en-US" sz="2400" dirty="0"/>
              <a:t> initiatives with curriculum (Digital India, Make in India, Start-up </a:t>
            </a:r>
            <a:r>
              <a:rPr lang="en-US" sz="2400" dirty="0" err="1"/>
              <a:t>etc</a:t>
            </a:r>
            <a:r>
              <a:rPr lang="en-US" sz="2400" dirty="0" smtClean="0"/>
              <a:t>)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Guidance/assistance </a:t>
            </a:r>
            <a:r>
              <a:rPr lang="en-US" sz="2400" dirty="0"/>
              <a:t>on internships and placement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Finishing courses: design and implementation</a:t>
            </a:r>
            <a:endParaRPr lang="en-GB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Industry expert </a:t>
            </a:r>
            <a:r>
              <a:rPr lang="en-US" sz="2400" dirty="0"/>
              <a:t>lectures, Student and faculty visits to </a:t>
            </a:r>
            <a:r>
              <a:rPr lang="en-US" sz="2400" dirty="0" smtClean="0"/>
              <a:t>industries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Final year projects with sponsorships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 smtClean="0"/>
              <a:t>Collaborative </a:t>
            </a:r>
            <a:r>
              <a:rPr lang="en-US" sz="2400" dirty="0"/>
              <a:t>research/consultancy for students and faculties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/>
              <a:t>Providing </a:t>
            </a:r>
            <a:r>
              <a:rPr lang="en-IN" sz="2400" dirty="0"/>
              <a:t>technical inputs to start-ups.</a:t>
            </a: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REVISION OF CURRICULUM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5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1036320" y="1119928"/>
            <a:ext cx="98755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Establishing Training and Placement Cell (with students and faculties)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Identifying requirements of students for making them industry ready through a team of faculty/external agency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Identifying external agency, if required, for providing pre-placement training (as per world bank guidelines) for each of the components i.e. leadership skills, entrepreneurship skills, managerial skills, communication skills, collaborative skills, etc. individually or collectively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Organizing pre-placement programs for the students. 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Setting up Language Labs for communication skills.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Organizing mock Interviews and Group Discussions.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If required arrange crash courses on technical topics of respective disciplines. (Technical Refresher Courses)</a:t>
            </a:r>
            <a:endParaRPr lang="en-GB" sz="2400" dirty="0"/>
          </a:p>
          <a:p>
            <a:pPr fontAlgn="base"/>
            <a:r>
              <a:rPr lang="en-US" sz="2400" b="1" dirty="0"/>
              <a:t> </a:t>
            </a: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INDUSTRY READINESS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4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899160" y="1836208"/>
            <a:ext cx="10393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Setting infrastructure for SWAYAM Prabha (TV set with setup box, as per the world bank guidelines)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Registration of faculties on SWAYAM for course certification. (Certification fees can be booked under TEQIP-III). Registration of at least 50% faculty every year is mandatory.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400" dirty="0"/>
              <a:t>Development of online courses for uploading it on SWAYAM (for ATUs)</a:t>
            </a:r>
            <a:endParaRPr lang="en-GB" sz="2400" dirty="0"/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SWAYAM/SWAYAM PRABHA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5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DBB5A4-F6AD-4006-BDA6-51AD54CB4347}"/>
              </a:ext>
            </a:extLst>
          </p:cNvPr>
          <p:cNvSpPr txBox="1"/>
          <p:nvPr/>
        </p:nvSpPr>
        <p:spPr>
          <a:xfrm>
            <a:off x="0" y="1547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  </a:t>
            </a:r>
            <a:r>
              <a:rPr lang="en-IN" sz="2800" b="1" dirty="0" smtClean="0">
                <a:solidFill>
                  <a:srgbClr val="FF0000"/>
                </a:solidFill>
              </a:rPr>
              <a:t>MANDATORY ACCREDITATION 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415813-3F30-4DA2-81A3-A5BDC6161657}"/>
              </a:ext>
            </a:extLst>
          </p:cNvPr>
          <p:cNvSpPr txBox="1"/>
          <p:nvPr/>
        </p:nvSpPr>
        <p:spPr>
          <a:xfrm>
            <a:off x="624840" y="677968"/>
            <a:ext cx="1144524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Identifying faculty coordinator for institute as well as for each eligible department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Conduct workshop for faculty on accreditation procedures &amp; Norms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Develop Vision &amp; Mission statements, short term goals, strategies </a:t>
            </a:r>
            <a:r>
              <a:rPr lang="en-IN" sz="2300" dirty="0" err="1"/>
              <a:t>etc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Formulate course outcomes, program outcomes &amp; program education objectives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Design &amp; implement </a:t>
            </a:r>
            <a:r>
              <a:rPr lang="en-IN" sz="2300" dirty="0" smtClean="0"/>
              <a:t>different rubrics </a:t>
            </a:r>
            <a:r>
              <a:rPr lang="en-IN" sz="2300" dirty="0"/>
              <a:t>for student assessment with respect to </a:t>
            </a:r>
            <a:r>
              <a:rPr lang="en-IN" sz="2300" dirty="0" smtClean="0"/>
              <a:t>PO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Conduct Industry meeting &amp; record minutes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Conduct Alumni Meetings &amp; record outcomes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Develop feedback mechanism for collecting response of </a:t>
            </a:r>
            <a:r>
              <a:rPr lang="en-IN" sz="2300" dirty="0" smtClean="0"/>
              <a:t>stakeholders through google forms</a:t>
            </a:r>
            <a:endParaRPr lang="en-US" sz="23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 smtClean="0"/>
              <a:t>Prepare documentation for filling Self-Assessment Report (SAR)</a:t>
            </a:r>
            <a:endParaRPr lang="en-US" sz="23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 smtClean="0"/>
              <a:t>Prepare </a:t>
            </a:r>
            <a:r>
              <a:rPr lang="en-IN" sz="2300" dirty="0"/>
              <a:t>Institute in terms of laboratory &amp; required documents for teaching &amp; learning process (Laboratory, classrooms, Lab-manuals, Library Digitisation, Computer Centre, Infrastructure Utilisation, Faculty Profile, R&amp;D Outputs, Student Projects, Industry Linkages </a:t>
            </a:r>
            <a:r>
              <a:rPr lang="en-IN" sz="2300" dirty="0" err="1"/>
              <a:t>etc</a:t>
            </a:r>
            <a:r>
              <a:rPr lang="en-IN" sz="2300" dirty="0"/>
              <a:t>)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Appointment of faculty for filling up vacant positions so as to maintain desired student teacher ratio (1:15 UG &amp; 1:12 PG) and also faculty cadre ratio (1:2:6)</a:t>
            </a:r>
            <a:endParaRPr lang="en-US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300" dirty="0"/>
              <a:t>Uploading SAR and Payment of accreditation fees</a:t>
            </a: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/>
              <a:t>Preparation of Accreditation Visit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29010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5CFB82-F5F6-4B7F-9001-44C71F27305E}"/>
              </a:ext>
            </a:extLst>
          </p:cNvPr>
          <p:cNvSpPr txBox="1"/>
          <p:nvPr/>
        </p:nvSpPr>
        <p:spPr>
          <a:xfrm>
            <a:off x="309716" y="2551471"/>
            <a:ext cx="11882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72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6814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837</Words>
  <Application>Microsoft Office PowerPoint</Application>
  <PresentationFormat>Widescreen</PresentationFormat>
  <Paragraphs>91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</dc:creator>
  <cp:lastModifiedBy>cpa</cp:lastModifiedBy>
  <cp:revision>184</cp:revision>
  <cp:lastPrinted>2017-09-07T13:54:06Z</cp:lastPrinted>
  <dcterms:created xsi:type="dcterms:W3CDTF">2017-07-17T04:50:17Z</dcterms:created>
  <dcterms:modified xsi:type="dcterms:W3CDTF">2017-09-07T14:51:15Z</dcterms:modified>
</cp:coreProperties>
</file>